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283" autoAdjust="0"/>
  </p:normalViewPr>
  <p:slideViewPr>
    <p:cSldViewPr snapToGrid="0" showGuides="1">
      <p:cViewPr varScale="1">
        <p:scale>
          <a:sx n="106" d="100"/>
          <a:sy n="106" d="100"/>
        </p:scale>
        <p:origin x="1548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/>
              <a:t>Feu clic aquí per editar l'estil de subtítols del patró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DD8B-D2A3-46BF-817C-817346A36703}" type="datetimeFigureOut">
              <a:rPr lang="ca-ES" smtClean="0"/>
              <a:t>4/6/2026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BAF8-F2E6-4CB9-ACA4-662E4B22688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42525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DD8B-D2A3-46BF-817C-817346A36703}" type="datetimeFigureOut">
              <a:rPr lang="ca-ES" smtClean="0"/>
              <a:t>4/6/2026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BAF8-F2E6-4CB9-ACA4-662E4B22688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5062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DD8B-D2A3-46BF-817C-817346A36703}" type="datetimeFigureOut">
              <a:rPr lang="ca-ES" smtClean="0"/>
              <a:t>4/6/2026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BAF8-F2E6-4CB9-ACA4-662E4B22688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16018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DD8B-D2A3-46BF-817C-817346A36703}" type="datetimeFigureOut">
              <a:rPr lang="ca-ES" smtClean="0"/>
              <a:t>4/6/2026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BAF8-F2E6-4CB9-ACA4-662E4B22688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38528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DD8B-D2A3-46BF-817C-817346A36703}" type="datetimeFigureOut">
              <a:rPr lang="ca-ES" smtClean="0"/>
              <a:t>4/6/2026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BAF8-F2E6-4CB9-ACA4-662E4B22688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6275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DD8B-D2A3-46BF-817C-817346A36703}" type="datetimeFigureOut">
              <a:rPr lang="ca-ES" smtClean="0"/>
              <a:t>4/6/2026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BAF8-F2E6-4CB9-ACA4-662E4B22688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61716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DD8B-D2A3-46BF-817C-817346A36703}" type="datetimeFigureOut">
              <a:rPr lang="ca-ES" smtClean="0"/>
              <a:t>4/6/2026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BAF8-F2E6-4CB9-ACA4-662E4B22688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25796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DD8B-D2A3-46BF-817C-817346A36703}" type="datetimeFigureOut">
              <a:rPr lang="ca-ES" smtClean="0"/>
              <a:t>4/6/2026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BAF8-F2E6-4CB9-ACA4-662E4B22688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4116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DD8B-D2A3-46BF-817C-817346A36703}" type="datetimeFigureOut">
              <a:rPr lang="ca-ES" smtClean="0"/>
              <a:t>4/6/2026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BAF8-F2E6-4CB9-ACA4-662E4B22688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44836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DD8B-D2A3-46BF-817C-817346A36703}" type="datetimeFigureOut">
              <a:rPr lang="ca-ES" smtClean="0"/>
              <a:t>4/6/2026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BAF8-F2E6-4CB9-ACA4-662E4B22688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92401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/>
              <a:t>Feu clic a la icona per afegir una imatge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DD8B-D2A3-46BF-817C-817346A36703}" type="datetimeFigureOut">
              <a:rPr lang="ca-ES" smtClean="0"/>
              <a:t>4/6/2026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BAF8-F2E6-4CB9-ACA4-662E4B22688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81140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E1DD8B-D2A3-46BF-817C-817346A36703}" type="datetimeFigureOut">
              <a:rPr lang="ca-ES" smtClean="0"/>
              <a:t>4/6/2026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FCBAF8-F2E6-4CB9-ACA4-662E4B22688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49130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QuadreDeText 5">
            <a:extLst>
              <a:ext uri="{FF2B5EF4-FFF2-40B4-BE49-F238E27FC236}">
                <a16:creationId xmlns:a16="http://schemas.microsoft.com/office/drawing/2014/main" id="{09C083A4-7A71-2F24-F3B2-FC87C301F18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5042" y="5947058"/>
            <a:ext cx="88207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a-ES" sz="800" b="0" i="0" u="none" strike="noStrike" baseline="0" dirty="0">
                <a:latin typeface="Calibri" panose="020F0502020204030204" pitchFamily="34" charset="0"/>
              </a:rPr>
              <a:t>Jo ………………………………….., tècnic proposat com a Autor, declaro responsablement que totes les dades que consten en aquesta fitxa són certes i que he redactat, en qualitat d’autor, aquest projecte executiu i/o realitzat aquesta direcció d’obra havent redactat prèviament, en aquest últim cas, el Projecte executiu de les obres en qüestió en qualitat ’autor.</a:t>
            </a:r>
            <a:endParaRPr lang="ca-ES" sz="800" dirty="0"/>
          </a:p>
        </p:txBody>
      </p:sp>
      <p:sp>
        <p:nvSpPr>
          <p:cNvPr id="7" name="QuadreDeText 6">
            <a:extLst>
              <a:ext uri="{FF2B5EF4-FFF2-40B4-BE49-F238E27FC236}">
                <a16:creationId xmlns:a16="http://schemas.microsoft.com/office/drawing/2014/main" id="{5148A2E3-1852-350A-20C7-49ADF637DA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5042" y="6285612"/>
            <a:ext cx="88207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a-ES" sz="800" b="0" i="1" u="none" strike="noStrike" baseline="0" dirty="0">
                <a:latin typeface="Calibri" panose="020F0502020204030204" pitchFamily="34" charset="0"/>
              </a:rPr>
              <a:t>Signatura:</a:t>
            </a:r>
            <a:endParaRPr lang="ca-ES" sz="800" i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B4E96B-A1BC-5C82-E35B-70D9F85F533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57600" y="1136650"/>
            <a:ext cx="5664200" cy="474980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2453CBD-260C-55A7-5803-E77D2D567D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49300" y="2882900"/>
            <a:ext cx="2806700" cy="300355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9E5EC8F-10F7-9B9D-93A1-8E56B8F33E5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49300" y="1136650"/>
            <a:ext cx="2806700" cy="1679858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1" name="QuadreDeText 10">
            <a:extLst>
              <a:ext uri="{FF2B5EF4-FFF2-40B4-BE49-F238E27FC236}">
                <a16:creationId xmlns:a16="http://schemas.microsoft.com/office/drawing/2014/main" id="{29FE5D2F-9558-7028-E1AA-2A741D46CE1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5042" y="1126009"/>
            <a:ext cx="2806700" cy="170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00" b="1" u="sng" dirty="0">
                <a:latin typeface="Calibri" panose="020F0502020204030204" pitchFamily="34" charset="0"/>
                <a:cs typeface="Calibri" panose="020F0502020204030204" pitchFamily="34" charset="0"/>
              </a:rPr>
              <a:t>Dades del projecte</a:t>
            </a:r>
          </a:p>
          <a:p>
            <a:endParaRPr lang="ca-ES" sz="8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540000">
              <a:lnSpc>
                <a:spcPct val="150000"/>
              </a:lnSpc>
            </a:pPr>
            <a:r>
              <a:rPr lang="ca-ES" sz="600" b="1" dirty="0">
                <a:latin typeface="Calibri" panose="020F0502020204030204" pitchFamily="34" charset="0"/>
                <a:cs typeface="Calibri" panose="020F0502020204030204" pitchFamily="34" charset="0"/>
              </a:rPr>
              <a:t>Autor: </a:t>
            </a:r>
            <a:r>
              <a:rPr lang="ca-ES" sz="6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(nom i cognom)</a:t>
            </a:r>
          </a:p>
          <a:p>
            <a:pPr defTabSz="540000">
              <a:lnSpc>
                <a:spcPct val="150000"/>
              </a:lnSpc>
            </a:pPr>
            <a:r>
              <a:rPr lang="ca-ES" sz="600" b="1" dirty="0">
                <a:latin typeface="Calibri" panose="020F0502020204030204" pitchFamily="34" charset="0"/>
                <a:cs typeface="Calibri" panose="020F0502020204030204" pitchFamily="34" charset="0"/>
              </a:rPr>
              <a:t>Data finalització projecte executiu:</a:t>
            </a:r>
          </a:p>
          <a:p>
            <a:pPr defTabSz="540000">
              <a:lnSpc>
                <a:spcPct val="150000"/>
              </a:lnSpc>
            </a:pPr>
            <a:r>
              <a:rPr lang="ca-ES" sz="600" b="1" dirty="0">
                <a:latin typeface="Calibri" panose="020F0502020204030204" pitchFamily="34" charset="0"/>
                <a:cs typeface="Calibri" panose="020F0502020204030204" pitchFamily="34" charset="0"/>
              </a:rPr>
              <a:t>Data finalització de l’obra </a:t>
            </a:r>
            <a:r>
              <a:rPr lang="ca-ES" sz="6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(de Certificat Final d’Obra):</a:t>
            </a:r>
          </a:p>
          <a:p>
            <a:pPr defTabSz="540000">
              <a:lnSpc>
                <a:spcPct val="150000"/>
              </a:lnSpc>
            </a:pPr>
            <a:r>
              <a:rPr lang="ca-ES" sz="600" b="1" dirty="0">
                <a:latin typeface="Calibri" panose="020F0502020204030204" pitchFamily="34" charset="0"/>
                <a:cs typeface="Calibri" panose="020F0502020204030204" pitchFamily="34" charset="0"/>
              </a:rPr>
              <a:t>Tipus: </a:t>
            </a:r>
            <a:r>
              <a:rPr lang="ca-ES" sz="6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(obra nova o rehabilitació integral)</a:t>
            </a:r>
          </a:p>
          <a:p>
            <a:pPr defTabSz="540000">
              <a:lnSpc>
                <a:spcPct val="150000"/>
              </a:lnSpc>
            </a:pPr>
            <a:r>
              <a:rPr lang="ca-ES" sz="600" b="1" dirty="0">
                <a:latin typeface="Calibri" panose="020F0502020204030204" pitchFamily="34" charset="0"/>
                <a:cs typeface="Calibri" panose="020F0502020204030204" pitchFamily="34" charset="0"/>
              </a:rPr>
              <a:t>Ús: </a:t>
            </a:r>
            <a:r>
              <a:rPr lang="ca-ES" sz="60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ca-ES" sz="6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tipologia d’equipament)</a:t>
            </a:r>
          </a:p>
          <a:p>
            <a:pPr defTabSz="540000">
              <a:lnSpc>
                <a:spcPct val="150000"/>
              </a:lnSpc>
            </a:pPr>
            <a:r>
              <a:rPr lang="ca-ES" sz="600" b="1" dirty="0">
                <a:latin typeface="Calibri" panose="020F0502020204030204" pitchFamily="34" charset="0"/>
                <a:cs typeface="Calibri" panose="020F0502020204030204" pitchFamily="34" charset="0"/>
              </a:rPr>
              <a:t>Pressupost (PEC IVA exclòs):</a:t>
            </a:r>
          </a:p>
          <a:p>
            <a:pPr defTabSz="540000">
              <a:lnSpc>
                <a:spcPct val="150000"/>
              </a:lnSpc>
            </a:pPr>
            <a:r>
              <a:rPr lang="ca-ES" sz="600" b="1" dirty="0">
                <a:latin typeface="Calibri" panose="020F0502020204030204" pitchFamily="34" charset="0"/>
                <a:cs typeface="Calibri" panose="020F0502020204030204" pitchFamily="34" charset="0"/>
              </a:rPr>
              <a:t>Superfície construïda del projecte:</a:t>
            </a:r>
          </a:p>
          <a:p>
            <a:pPr defTabSz="540000">
              <a:lnSpc>
                <a:spcPct val="150000"/>
              </a:lnSpc>
            </a:pPr>
            <a:endParaRPr lang="ca-ES" sz="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540000">
              <a:lnSpc>
                <a:spcPct val="150000"/>
              </a:lnSpc>
            </a:pPr>
            <a:endParaRPr lang="ca-ES" sz="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540000">
              <a:lnSpc>
                <a:spcPct val="150000"/>
              </a:lnSpc>
            </a:pPr>
            <a:r>
              <a:rPr lang="ca-ES" sz="600" b="1" dirty="0">
                <a:latin typeface="Calibri" panose="020F0502020204030204" pitchFamily="34" charset="0"/>
                <a:cs typeface="Calibri" panose="020F0502020204030204" pitchFamily="34" charset="0"/>
              </a:rPr>
              <a:t>Client o Administració actuant:</a:t>
            </a:r>
            <a:endParaRPr lang="ca-ES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QuadreDeText 11">
            <a:extLst>
              <a:ext uri="{FF2B5EF4-FFF2-40B4-BE49-F238E27FC236}">
                <a16:creationId xmlns:a16="http://schemas.microsoft.com/office/drawing/2014/main" id="{0E0B6AE2-81A8-2EC4-B93E-1148C17BD42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44900" y="1136650"/>
            <a:ext cx="5664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00" b="1" u="sng" dirty="0">
                <a:latin typeface="Calibri" panose="020F0502020204030204" pitchFamily="34" charset="0"/>
                <a:cs typeface="Calibri" panose="020F0502020204030204" pitchFamily="34" charset="0"/>
              </a:rPr>
              <a:t>Documentació gràfica</a:t>
            </a:r>
          </a:p>
          <a:p>
            <a:pPr defTabSz="540000">
              <a:lnSpc>
                <a:spcPct val="150000"/>
              </a:lnSpc>
            </a:pPr>
            <a:r>
              <a:rPr lang="ca-ES" sz="600" b="1" dirty="0">
                <a:latin typeface="Calibri" panose="020F0502020204030204" pitchFamily="34" charset="0"/>
                <a:cs typeface="Calibri" panose="020F0502020204030204" pitchFamily="34" charset="0"/>
              </a:rPr>
              <a:t>Plànols </a:t>
            </a:r>
          </a:p>
          <a:p>
            <a:pPr defTabSz="540000">
              <a:lnSpc>
                <a:spcPct val="150000"/>
              </a:lnSpc>
            </a:pPr>
            <a:r>
              <a:rPr lang="ca-ES" sz="600" b="1" dirty="0">
                <a:latin typeface="Calibri" panose="020F0502020204030204" pitchFamily="34" charset="0"/>
                <a:cs typeface="Calibri" panose="020F0502020204030204" pitchFamily="34" charset="0"/>
              </a:rPr>
              <a:t>Esquemes</a:t>
            </a:r>
          </a:p>
          <a:p>
            <a:pPr defTabSz="540000">
              <a:lnSpc>
                <a:spcPct val="150000"/>
              </a:lnSpc>
            </a:pPr>
            <a:r>
              <a:rPr lang="ca-ES" sz="600" b="1" dirty="0">
                <a:latin typeface="Calibri" panose="020F0502020204030204" pitchFamily="34" charset="0"/>
                <a:cs typeface="Calibri" panose="020F0502020204030204" pitchFamily="34" charset="0"/>
              </a:rPr>
              <a:t>Imatges 3D</a:t>
            </a:r>
          </a:p>
          <a:p>
            <a:pPr defTabSz="540000">
              <a:lnSpc>
                <a:spcPct val="150000"/>
              </a:lnSpc>
            </a:pPr>
            <a:r>
              <a:rPr lang="ca-ES" sz="600" b="1" dirty="0">
                <a:latin typeface="Calibri" panose="020F0502020204030204" pitchFamily="34" charset="0"/>
                <a:cs typeface="Calibri" panose="020F0502020204030204" pitchFamily="34" charset="0"/>
              </a:rPr>
              <a:t>Fotografies</a:t>
            </a:r>
          </a:p>
          <a:p>
            <a:pPr defTabSz="540000">
              <a:lnSpc>
                <a:spcPct val="150000"/>
              </a:lnSpc>
            </a:pPr>
            <a:r>
              <a:rPr lang="ca-ES" sz="600" b="1" dirty="0"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</a:p>
          <a:p>
            <a:pPr defTabSz="540000">
              <a:lnSpc>
                <a:spcPct val="150000"/>
              </a:lnSpc>
            </a:pPr>
            <a:endParaRPr lang="ca-ES" sz="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540000"/>
            <a:r>
              <a:rPr lang="ca-ES" sz="6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a l’adequada valoració del treball, la documentació gràfica ha de ser la conseqüent i apropiada per fer visible els aspectes que s’han de valorar, en cada apartat/ subapartat de l’Annex5.</a:t>
            </a:r>
            <a:endParaRPr lang="ca-ES" sz="800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QuadreDeText 13">
            <a:extLst>
              <a:ext uri="{FF2B5EF4-FFF2-40B4-BE49-F238E27FC236}">
                <a16:creationId xmlns:a16="http://schemas.microsoft.com/office/drawing/2014/main" id="{95D1ED07-0EBE-CDC7-1E1F-E13ED1C7AC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5042" y="2864149"/>
            <a:ext cx="28067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800" b="1" u="sng" dirty="0">
                <a:latin typeface="Calibri" panose="020F0502020204030204" pitchFamily="34" charset="0"/>
                <a:cs typeface="Calibri" panose="020F0502020204030204" pitchFamily="34" charset="0"/>
              </a:rPr>
              <a:t>Breu explicació del Projecte</a:t>
            </a:r>
          </a:p>
          <a:p>
            <a:r>
              <a:rPr lang="ca-ES" sz="7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Resum destacant els trets més importants del projecte, en relació a l’apartat al qual el treball presentat fa referència</a:t>
            </a:r>
          </a:p>
        </p:txBody>
      </p:sp>
      <p:sp>
        <p:nvSpPr>
          <p:cNvPr id="15" name="QuadreDeText 14">
            <a:extLst>
              <a:ext uri="{FF2B5EF4-FFF2-40B4-BE49-F238E27FC236}">
                <a16:creationId xmlns:a16="http://schemas.microsoft.com/office/drawing/2014/main" id="{FDE2D6FD-8EF9-98AC-D720-9708628AE2B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07742" y="818634"/>
            <a:ext cx="46135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b="1" dirty="0">
                <a:latin typeface="Calibri" panose="020F0502020204030204" pitchFamily="34" charset="0"/>
                <a:cs typeface="Calibri" panose="020F0502020204030204" pitchFamily="34" charset="0"/>
              </a:rPr>
              <a:t>TÍTOL DEL PROJECTE: </a:t>
            </a:r>
            <a:r>
              <a:rPr lang="ca-ES" sz="1050" i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(Cal especificar títol del projecte)</a:t>
            </a:r>
            <a:endParaRPr lang="ca-ES" sz="1400" i="1" dirty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CD04479-C669-62D0-EC32-C5F6999628D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49300" y="572388"/>
            <a:ext cx="8572500" cy="24624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a-ES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FITXA AUTOR		                              							       </a:t>
            </a:r>
            <a:r>
              <a:rPr lang="ca-ES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1. Proposta arquitectònica</a:t>
            </a:r>
            <a:endParaRPr lang="ca-ES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Picture 5">
            <a:extLst>
              <a:ext uri="{FF2B5EF4-FFF2-40B4-BE49-F238E27FC236}">
                <a16:creationId xmlns:a16="http://schemas.microsoft.com/office/drawing/2014/main" id="{46A34727-0CA0-8EA1-0AB0-76E2DC9A1BB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88775" y="168597"/>
            <a:ext cx="853101" cy="327591"/>
          </a:xfrm>
          <a:prstGeom prst="rect">
            <a:avLst/>
          </a:prstGeom>
        </p:spPr>
      </p:pic>
      <p:pic>
        <p:nvPicPr>
          <p:cNvPr id="19" name="Imatge 18">
            <a:extLst>
              <a:ext uri="{FF2B5EF4-FFF2-40B4-BE49-F238E27FC236}">
                <a16:creationId xmlns:a16="http://schemas.microsoft.com/office/drawing/2014/main" id="{4FC23730-4B0D-E2AD-0688-BEEACF43FA0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043" y="191784"/>
            <a:ext cx="1222746" cy="246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753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Tema de l'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l'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l'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</TotalTime>
  <Words>214</Words>
  <Application>Microsoft Office PowerPoint</Application>
  <PresentationFormat>Paper A4 (210 x 297 mm)</PresentationFormat>
  <Paragraphs>26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l'Office</vt:lpstr>
      <vt:lpstr>Presentació del PowerPoint</vt:lpstr>
    </vt:vector>
  </TitlesOfParts>
  <Company>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MIRANDA VALLMAJÓ, MONTSE</dc:creator>
  <cp:lastModifiedBy>Millet Vilanova, Pilar</cp:lastModifiedBy>
  <cp:revision>13</cp:revision>
  <cp:lastPrinted>2026-06-04T08:43:32Z</cp:lastPrinted>
  <dcterms:created xsi:type="dcterms:W3CDTF">2026-03-24T10:55:55Z</dcterms:created>
  <dcterms:modified xsi:type="dcterms:W3CDTF">2026-06-04T08:44:30Z</dcterms:modified>
</cp:coreProperties>
</file>