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3" r:id="rId2"/>
  </p:sldMasterIdLst>
  <p:notesMasterIdLst>
    <p:notesMasterId r:id="rId27"/>
  </p:notesMasterIdLst>
  <p:handoutMasterIdLst>
    <p:handoutMasterId r:id="rId28"/>
  </p:handoutMasterIdLst>
  <p:sldIdLst>
    <p:sldId id="263" r:id="rId3"/>
    <p:sldId id="262" r:id="rId4"/>
    <p:sldId id="265" r:id="rId5"/>
    <p:sldId id="275" r:id="rId6"/>
    <p:sldId id="266" r:id="rId7"/>
    <p:sldId id="277" r:id="rId8"/>
    <p:sldId id="291" r:id="rId9"/>
    <p:sldId id="271" r:id="rId10"/>
    <p:sldId id="274" r:id="rId11"/>
    <p:sldId id="278" r:id="rId12"/>
    <p:sldId id="279" r:id="rId13"/>
    <p:sldId id="288" r:id="rId14"/>
    <p:sldId id="280" r:id="rId15"/>
    <p:sldId id="286" r:id="rId16"/>
    <p:sldId id="269" r:id="rId17"/>
    <p:sldId id="281" r:id="rId18"/>
    <p:sldId id="267" r:id="rId19"/>
    <p:sldId id="272" r:id="rId20"/>
    <p:sldId id="284" r:id="rId21"/>
    <p:sldId id="289" r:id="rId22"/>
    <p:sldId id="292" r:id="rId23"/>
    <p:sldId id="290" r:id="rId24"/>
    <p:sldId id="276" r:id="rId25"/>
    <p:sldId id="282" r:id="rId26"/>
  </p:sldIdLst>
  <p:sldSz cx="9144000" cy="6858000" type="screen4x3"/>
  <p:notesSz cx="6797675" cy="9872663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 clar 2 - èmfasi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Estil mitjà 2 - èmfas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816" y="-8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60472-311D-44DA-A19E-F982E40D6D2D}" type="datetimeFigureOut">
              <a:rPr lang="es-ES_tradnl" smtClean="0"/>
              <a:pPr/>
              <a:t>18/01/2023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0A884-A88B-4E98-AC19-EAC2AB0E102E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3895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541FD3-0FBB-4146-91CC-38747C40F652}" type="datetimeFigureOut">
              <a:rPr lang="ca-ES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noProof="0" smtClean="0"/>
              <a:t>Feu clic aquí per editar els estils de text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ca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48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1275" y="9377363"/>
            <a:ext cx="29448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6223CB5-63D1-4AEC-BD72-BFDAF4C303E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8890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F0F3F83-FD95-42AC-A912-F121AB0D68E1@no-dns-availab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4638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QuadreDeText 4"/>
          <p:cNvSpPr txBox="1"/>
          <p:nvPr/>
        </p:nvSpPr>
        <p:spPr>
          <a:xfrm>
            <a:off x="1000125" y="5857875"/>
            <a:ext cx="4500563" cy="354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fld id="{208DDE91-7CD3-48AF-8F3F-593656A10764}" type="datetime4">
              <a:rPr lang="ca-E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fontAlgn="auto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t>18 gener de 2023</a:t>
            </a:fld>
            <a:endParaRPr lang="ca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60788" y="3316364"/>
            <a:ext cx="4500000" cy="676800"/>
          </a:xfrm>
        </p:spPr>
        <p:txBody>
          <a:bodyPr>
            <a:normAutofit/>
          </a:bodyPr>
          <a:lstStyle>
            <a:lvl1pPr marL="0" indent="0" algn="l">
              <a:buNone/>
              <a:defRPr sz="1900" b="1" baseline="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 dirty="0"/>
          </a:p>
        </p:txBody>
      </p:sp>
      <p:sp>
        <p:nvSpPr>
          <p:cNvPr id="14" name="Títol 13"/>
          <p:cNvSpPr>
            <a:spLocks noGrp="1"/>
          </p:cNvSpPr>
          <p:nvPr>
            <p:ph type="title" hasCustomPrompt="1"/>
          </p:nvPr>
        </p:nvSpPr>
        <p:spPr>
          <a:xfrm>
            <a:off x="968418" y="1268760"/>
            <a:ext cx="7714800" cy="19747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200" baseline="0">
                <a:solidFill>
                  <a:schemeClr val="bg1"/>
                </a:solidFill>
              </a:defRPr>
            </a:lvl1pPr>
          </a:lstStyle>
          <a:p>
            <a:r>
              <a:rPr lang="ca-ES" dirty="0" smtClean="0"/>
              <a:t>Feu clic aquí per editar un títol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362" indent="0">
              <a:buNone/>
              <a:defRPr sz="2000" b="1"/>
            </a:lvl2pPr>
            <a:lvl3pPr marL="912726" indent="0">
              <a:buNone/>
              <a:defRPr sz="1800" b="1"/>
            </a:lvl3pPr>
            <a:lvl4pPr marL="1369088" indent="0">
              <a:buNone/>
              <a:defRPr sz="1600" b="1"/>
            </a:lvl4pPr>
            <a:lvl5pPr marL="1825451" indent="0">
              <a:buNone/>
              <a:defRPr sz="1600" b="1"/>
            </a:lvl5pPr>
            <a:lvl6pPr marL="2281813" indent="0">
              <a:buNone/>
              <a:defRPr sz="1600" b="1"/>
            </a:lvl6pPr>
            <a:lvl7pPr marL="2738176" indent="0">
              <a:buNone/>
              <a:defRPr sz="1600" b="1"/>
            </a:lvl7pPr>
            <a:lvl8pPr marL="3194539" indent="0">
              <a:buNone/>
              <a:defRPr sz="1600" b="1"/>
            </a:lvl8pPr>
            <a:lvl9pPr marL="3650901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362" indent="0">
              <a:buNone/>
              <a:defRPr sz="2000" b="1"/>
            </a:lvl2pPr>
            <a:lvl3pPr marL="912726" indent="0">
              <a:buNone/>
              <a:defRPr sz="1800" b="1"/>
            </a:lvl3pPr>
            <a:lvl4pPr marL="1369088" indent="0">
              <a:buNone/>
              <a:defRPr sz="1600" b="1"/>
            </a:lvl4pPr>
            <a:lvl5pPr marL="1825451" indent="0">
              <a:buNone/>
              <a:defRPr sz="1600" b="1"/>
            </a:lvl5pPr>
            <a:lvl6pPr marL="2281813" indent="0">
              <a:buNone/>
              <a:defRPr sz="1600" b="1"/>
            </a:lvl6pPr>
            <a:lvl7pPr marL="2738176" indent="0">
              <a:buNone/>
              <a:defRPr sz="1600" b="1"/>
            </a:lvl7pPr>
            <a:lvl8pPr marL="3194539" indent="0">
              <a:buNone/>
              <a:defRPr sz="1600" b="1"/>
            </a:lvl8pPr>
            <a:lvl9pPr marL="3650901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3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09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50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362" indent="0">
              <a:buNone/>
              <a:defRPr sz="1400"/>
            </a:lvl2pPr>
            <a:lvl3pPr marL="912726" indent="0">
              <a:buNone/>
              <a:defRPr sz="1200"/>
            </a:lvl3pPr>
            <a:lvl4pPr marL="1369088" indent="0">
              <a:buNone/>
              <a:defRPr sz="1000"/>
            </a:lvl4pPr>
            <a:lvl5pPr marL="1825451" indent="0">
              <a:buNone/>
              <a:defRPr sz="1000"/>
            </a:lvl5pPr>
            <a:lvl6pPr marL="2281813" indent="0">
              <a:buNone/>
              <a:defRPr sz="1000"/>
            </a:lvl6pPr>
            <a:lvl7pPr marL="2738176" indent="0">
              <a:buNone/>
              <a:defRPr sz="1000"/>
            </a:lvl7pPr>
            <a:lvl8pPr marL="3194539" indent="0">
              <a:buNone/>
              <a:defRPr sz="1000"/>
            </a:lvl8pPr>
            <a:lvl9pPr marL="3650901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57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6362" indent="0">
              <a:buNone/>
              <a:defRPr sz="2800"/>
            </a:lvl2pPr>
            <a:lvl3pPr marL="912726" indent="0">
              <a:buNone/>
              <a:defRPr sz="2400"/>
            </a:lvl3pPr>
            <a:lvl4pPr marL="1369088" indent="0">
              <a:buNone/>
              <a:defRPr sz="2000"/>
            </a:lvl4pPr>
            <a:lvl5pPr marL="1825451" indent="0">
              <a:buNone/>
              <a:defRPr sz="2000"/>
            </a:lvl5pPr>
            <a:lvl6pPr marL="2281813" indent="0">
              <a:buNone/>
              <a:defRPr sz="2000"/>
            </a:lvl6pPr>
            <a:lvl7pPr marL="2738176" indent="0">
              <a:buNone/>
              <a:defRPr sz="2000"/>
            </a:lvl7pPr>
            <a:lvl8pPr marL="3194539" indent="0">
              <a:buNone/>
              <a:defRPr sz="2000"/>
            </a:lvl8pPr>
            <a:lvl9pPr marL="3650901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362" indent="0">
              <a:buNone/>
              <a:defRPr sz="1400"/>
            </a:lvl2pPr>
            <a:lvl3pPr marL="912726" indent="0">
              <a:buNone/>
              <a:defRPr sz="1200"/>
            </a:lvl3pPr>
            <a:lvl4pPr marL="1369088" indent="0">
              <a:buNone/>
              <a:defRPr sz="1000"/>
            </a:lvl4pPr>
            <a:lvl5pPr marL="1825451" indent="0">
              <a:buNone/>
              <a:defRPr sz="1000"/>
            </a:lvl5pPr>
            <a:lvl6pPr marL="2281813" indent="0">
              <a:buNone/>
              <a:defRPr sz="1000"/>
            </a:lvl6pPr>
            <a:lvl7pPr marL="2738176" indent="0">
              <a:buNone/>
              <a:defRPr sz="1000"/>
            </a:lvl7pPr>
            <a:lvl8pPr marL="3194539" indent="0">
              <a:buNone/>
              <a:defRPr sz="1000"/>
            </a:lvl8pPr>
            <a:lvl9pPr marL="3650901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498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3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55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C18B0BE-5BD3-457E-81F5-D9E295081B01@no-dns-avail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4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2C362-6C67-46EB-86D1-3D22629876EB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0EDAB-4CCB-41FC-86DC-A0D97CA99EA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4286280" cy="428628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8552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A57D1-05FC-4446-8A1D-A429CD1390F9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643688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8E8F-1213-41FC-9100-BF53A2F2FCAF}" type="slidenum">
              <a:rPr lang="ca-ES"/>
              <a:pPr>
                <a:defRPr/>
              </a:pPr>
              <a:t>‹#›</a:t>
            </a:fld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ítulo 1"/>
          <p:cNvSpPr txBox="1">
            <a:spLocks/>
          </p:cNvSpPr>
          <p:nvPr/>
        </p:nvSpPr>
        <p:spPr>
          <a:xfrm>
            <a:off x="928688" y="857250"/>
            <a:ext cx="4286250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lnSpc>
                <a:spcPts val="2400"/>
              </a:lnSpc>
              <a:spcAft>
                <a:spcPts val="0"/>
              </a:spcAft>
              <a:defRPr/>
            </a:pPr>
            <a:r>
              <a:rPr lang="ca-ES" sz="2000" b="1" dirty="0" err="1">
                <a:latin typeface="Arial" pitchFamily="34" charset="0"/>
                <a:cs typeface="Arial" pitchFamily="34" charset="0"/>
              </a:rPr>
              <a:t>Haga</a:t>
            </a:r>
            <a:r>
              <a:rPr lang="ca-ES" sz="2000" b="1" dirty="0">
                <a:latin typeface="Arial" pitchFamily="34" charset="0"/>
                <a:cs typeface="Arial" pitchFamily="34" charset="0"/>
              </a:rPr>
              <a:t> clic para modificar el estilo de </a:t>
            </a:r>
            <a:r>
              <a:rPr lang="ca-ES" sz="2000" b="1" dirty="0" err="1">
                <a:latin typeface="Arial" pitchFamily="34" charset="0"/>
                <a:cs typeface="Arial" pitchFamily="34" charset="0"/>
              </a:rPr>
              <a:t>título</a:t>
            </a:r>
            <a:r>
              <a:rPr lang="ca-ES" sz="2000" b="1" dirty="0">
                <a:latin typeface="Arial" pitchFamily="34" charset="0"/>
                <a:cs typeface="Arial" pitchFamily="34" charset="0"/>
              </a:rPr>
              <a:t> del </a:t>
            </a:r>
            <a:r>
              <a:rPr lang="ca-ES" sz="2000" b="1" dirty="0" err="1">
                <a:latin typeface="Arial" pitchFamily="34" charset="0"/>
                <a:cs typeface="Arial" pitchFamily="34" charset="0"/>
              </a:rPr>
              <a:t>patrón</a:t>
            </a:r>
            <a:endParaRPr lang="ca-E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698BEC1D-FEBF-4B77-B17B-B2A4526F5D45@no-dns-avail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QuadreDeText 6"/>
          <p:cNvSpPr txBox="1"/>
          <p:nvPr/>
        </p:nvSpPr>
        <p:spPr>
          <a:xfrm>
            <a:off x="928688" y="258763"/>
            <a:ext cx="2643187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a-ES" sz="900" dirty="0">
                <a:latin typeface="Arial" pitchFamily="34" charset="0"/>
                <a:cs typeface="Arial" pitchFamily="34" charset="0"/>
              </a:rPr>
              <a:t> Hàbitat Urbà – Institut Municipal d’Informàtica</a:t>
            </a:r>
          </a:p>
        </p:txBody>
      </p:sp>
      <p:sp>
        <p:nvSpPr>
          <p:cNvPr id="22" name="Contenidor de text 21"/>
          <p:cNvSpPr>
            <a:spLocks noGrp="1"/>
          </p:cNvSpPr>
          <p:nvPr>
            <p:ph type="body" sz="quarter" idx="14"/>
          </p:nvPr>
        </p:nvSpPr>
        <p:spPr>
          <a:xfrm>
            <a:off x="857224" y="3357562"/>
            <a:ext cx="4357695" cy="9287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2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26" name="Contenidor de text 25"/>
          <p:cNvSpPr>
            <a:spLocks noGrp="1"/>
          </p:cNvSpPr>
          <p:nvPr>
            <p:ph type="body" sz="quarter" idx="16"/>
          </p:nvPr>
        </p:nvSpPr>
        <p:spPr>
          <a:xfrm>
            <a:off x="857224" y="785794"/>
            <a:ext cx="7963248" cy="1500188"/>
          </a:xfrm>
        </p:spPr>
        <p:txBody>
          <a:bodyPr>
            <a:normAutofit/>
          </a:bodyPr>
          <a:lstStyle>
            <a:lvl1pPr>
              <a:buNone/>
              <a:defRPr sz="8300" b="1">
                <a:solidFill>
                  <a:srgbClr val="CC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3" name="Contenidor de text 12"/>
          <p:cNvSpPr>
            <a:spLocks noGrp="1"/>
          </p:cNvSpPr>
          <p:nvPr>
            <p:ph type="body" sz="quarter" idx="17"/>
          </p:nvPr>
        </p:nvSpPr>
        <p:spPr>
          <a:xfrm>
            <a:off x="857250" y="2286000"/>
            <a:ext cx="6072188" cy="1000124"/>
          </a:xfrm>
        </p:spPr>
        <p:txBody>
          <a:bodyPr>
            <a:normAutofit/>
          </a:bodyPr>
          <a:lstStyle>
            <a:lvl1pPr>
              <a:buNone/>
              <a:defRPr sz="33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8" name="Marcador de fecha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5D4C-F754-4D67-9AA5-69F0E89F2F06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" name="Marcador de número de diapositiva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DD2D1-1888-45FC-AB98-960C1BC61A3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86688" cy="5000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a-ES" smtClean="0"/>
              <a:t>Feu clic aquí per editar l'estil</a:t>
            </a:r>
            <a:endParaRPr lang="ca-ES" dirty="0"/>
          </a:p>
        </p:txBody>
      </p:sp>
      <p:sp>
        <p:nvSpPr>
          <p:cNvPr id="12" name="Contenidor de text 11"/>
          <p:cNvSpPr>
            <a:spLocks noGrp="1"/>
          </p:cNvSpPr>
          <p:nvPr>
            <p:ph type="body" sz="quarter" idx="13"/>
          </p:nvPr>
        </p:nvSpPr>
        <p:spPr>
          <a:xfrm>
            <a:off x="1000100" y="1285860"/>
            <a:ext cx="3786214" cy="1928813"/>
          </a:xfrm>
        </p:spPr>
        <p:txBody>
          <a:bodyPr>
            <a:normAutofit/>
          </a:bodyPr>
          <a:lstStyle>
            <a:lvl1pPr algn="l"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4" name="Contenidor d'imatge 13"/>
          <p:cNvSpPr>
            <a:spLocks noGrp="1"/>
          </p:cNvSpPr>
          <p:nvPr>
            <p:ph type="pic" sz="quarter" idx="14"/>
          </p:nvPr>
        </p:nvSpPr>
        <p:spPr>
          <a:xfrm>
            <a:off x="5000625" y="1357313"/>
            <a:ext cx="3714779" cy="2500315"/>
          </a:xfrm>
        </p:spPr>
        <p:txBody>
          <a:bodyPr rtlCol="0">
            <a:normAutofit/>
          </a:bodyPr>
          <a:lstStyle/>
          <a:p>
            <a:pPr lvl="0"/>
            <a:r>
              <a:rPr lang="ca-ES" noProof="0" smtClean="0"/>
              <a:t>Feu clic a la icona per afegir una imatge</a:t>
            </a:r>
            <a:endParaRPr lang="ca-ES" noProof="0"/>
          </a:p>
        </p:txBody>
      </p:sp>
      <p:sp>
        <p:nvSpPr>
          <p:cNvPr id="16" name="Contenidor d'imatge 15"/>
          <p:cNvSpPr>
            <a:spLocks noGrp="1"/>
          </p:cNvSpPr>
          <p:nvPr>
            <p:ph type="pic" sz="quarter" idx="15"/>
          </p:nvPr>
        </p:nvSpPr>
        <p:spPr>
          <a:xfrm>
            <a:off x="1000100" y="3286124"/>
            <a:ext cx="3786188" cy="2857500"/>
          </a:xfrm>
        </p:spPr>
        <p:txBody>
          <a:bodyPr rtlCol="0">
            <a:normAutofit/>
          </a:bodyPr>
          <a:lstStyle/>
          <a:p>
            <a:pPr lvl="0"/>
            <a:r>
              <a:rPr lang="ca-ES" noProof="0" smtClean="0"/>
              <a:t>Feu clic a la icona per afegir una imatge</a:t>
            </a:r>
            <a:endParaRPr lang="ca-ES" noProof="0"/>
          </a:p>
        </p:txBody>
      </p:sp>
      <p:sp>
        <p:nvSpPr>
          <p:cNvPr id="18" name="Contenidor d'imatge 17"/>
          <p:cNvSpPr>
            <a:spLocks noGrp="1"/>
          </p:cNvSpPr>
          <p:nvPr>
            <p:ph type="pic" sz="quarter" idx="16"/>
          </p:nvPr>
        </p:nvSpPr>
        <p:spPr>
          <a:xfrm>
            <a:off x="5000629" y="3929066"/>
            <a:ext cx="3786214" cy="2214563"/>
          </a:xfrm>
        </p:spPr>
        <p:txBody>
          <a:bodyPr rtlCol="0">
            <a:normAutofit/>
          </a:bodyPr>
          <a:lstStyle/>
          <a:p>
            <a:pPr lvl="0"/>
            <a:r>
              <a:rPr lang="ca-ES" noProof="0" smtClean="0"/>
              <a:t>Feu clic a la icona per afegir una imatge</a:t>
            </a:r>
            <a:endParaRPr lang="ca-ES" noProof="0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7"/>
          </p:nvPr>
        </p:nvSpPr>
        <p:spPr>
          <a:xfrm>
            <a:off x="4572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F9381-E333-4741-AAD8-ABEF05411A38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8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9"/>
          </p:nvPr>
        </p:nvSpPr>
        <p:spPr>
          <a:xfrm>
            <a:off x="6643688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8FDE5-2B99-4AEC-AAE4-27771C5F1191}" type="slidenum">
              <a:rPr lang="ca-ES"/>
              <a:pPr>
                <a:defRPr/>
              </a:pPr>
              <a:t>‹#›</a:t>
            </a:fld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362" indent="0" algn="ctr">
              <a:buNone/>
              <a:defRPr sz="2000"/>
            </a:lvl2pPr>
            <a:lvl3pPr marL="912726" indent="0" algn="ctr">
              <a:buNone/>
              <a:defRPr sz="1800"/>
            </a:lvl3pPr>
            <a:lvl4pPr marL="1369088" indent="0" algn="ctr">
              <a:buNone/>
              <a:defRPr sz="1600"/>
            </a:lvl4pPr>
            <a:lvl5pPr marL="1825451" indent="0" algn="ctr">
              <a:buNone/>
              <a:defRPr sz="1600"/>
            </a:lvl5pPr>
            <a:lvl6pPr marL="2281813" indent="0" algn="ctr">
              <a:buNone/>
              <a:defRPr sz="1600"/>
            </a:lvl6pPr>
            <a:lvl7pPr marL="2738176" indent="0" algn="ctr">
              <a:buNone/>
              <a:defRPr sz="1600"/>
            </a:lvl7pPr>
            <a:lvl8pPr marL="3194539" indent="0" algn="ctr">
              <a:buNone/>
              <a:defRPr sz="1600"/>
            </a:lvl8pPr>
            <a:lvl9pPr marL="3650901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0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5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636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7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690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4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8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81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45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9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99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395536" y="1196752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dirty="0" err="1" smtClean="0"/>
              <a:t>Haga</a:t>
            </a:r>
            <a:r>
              <a:rPr lang="ca-ES" dirty="0" smtClean="0"/>
              <a:t> clic para modificar el estilo de </a:t>
            </a:r>
            <a:r>
              <a:rPr lang="ca-ES" dirty="0" err="1" smtClean="0"/>
              <a:t>texto</a:t>
            </a:r>
            <a:r>
              <a:rPr lang="ca-ES" dirty="0" smtClean="0"/>
              <a:t> del </a:t>
            </a:r>
            <a:r>
              <a:rPr lang="ca-ES" dirty="0" err="1" smtClean="0"/>
              <a:t>patrón</a:t>
            </a:r>
            <a:endParaRPr lang="ca-ES" dirty="0" smtClean="0"/>
          </a:p>
          <a:p>
            <a:pPr lvl="1"/>
            <a:r>
              <a:rPr lang="ca-ES" dirty="0" err="1" smtClean="0"/>
              <a:t>Segundo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2"/>
            <a:r>
              <a:rPr lang="ca-ES" dirty="0" smtClean="0"/>
              <a:t>Tercer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3"/>
            <a:r>
              <a:rPr lang="ca-ES" dirty="0" err="1" smtClean="0"/>
              <a:t>Cuarto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4"/>
            <a:r>
              <a:rPr lang="ca-ES" dirty="0" smtClean="0"/>
              <a:t>Quinto </a:t>
            </a:r>
            <a:r>
              <a:rPr lang="ca-ES" dirty="0" err="1" smtClean="0"/>
              <a:t>nivel</a:t>
            </a:r>
            <a:endParaRPr lang="ca-ES" dirty="0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16D047-ADF4-4140-BDBF-B9C52E13674C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64368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A2119DC-81B8-4E61-B149-91430963CD5D}" type="slidenum">
              <a:rPr lang="ca-ES"/>
              <a:pPr>
                <a:defRPr/>
              </a:pPr>
              <a:t>‹#›</a:t>
            </a:fld>
            <a:endParaRPr lang="ca-ES" dirty="0"/>
          </a:p>
        </p:txBody>
      </p:sp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99592" y="692696"/>
            <a:ext cx="77866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dirty="0" smtClean="0"/>
              <a:t>Feu clic aquí per afegir el títol</a:t>
            </a:r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4" y="211756"/>
            <a:ext cx="1339200" cy="3643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88" r:id="rId3"/>
    <p:sldLayoutId id="2147483692" r:id="rId4"/>
    <p:sldLayoutId id="2147483689" r:id="rId5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lang="ca-ES" sz="2000" b="1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3863" tIns="46932" rIns="93863" bIns="4693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3863" tIns="46932" rIns="93863" bIns="4693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3863" tIns="46932" rIns="93863" bIns="4693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7988" fontAlgn="auto">
              <a:spcBef>
                <a:spcPts val="0"/>
              </a:spcBef>
              <a:spcAft>
                <a:spcPts val="0"/>
              </a:spcAft>
            </a:pPr>
            <a:fld id="{7AC1CE86-307B-F049-9C51-8CD5C2977CB1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767988" fontAlgn="auto">
                <a:spcBef>
                  <a:spcPts val="0"/>
                </a:spcBef>
                <a:spcAft>
                  <a:spcPts val="0"/>
                </a:spcAft>
              </a:pPr>
              <a:t>18/01/2023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3863" tIns="46932" rIns="93863" bIns="4693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7988" fontAlgn="auto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3863" tIns="46932" rIns="93863" bIns="4693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7988" fontAlgn="auto">
              <a:spcBef>
                <a:spcPts val="0"/>
              </a:spcBef>
              <a:spcAft>
                <a:spcPts val="0"/>
              </a:spcAft>
            </a:pPr>
            <a:fld id="{F7FBA3A0-81A8-4045-BB55-3A1B1CC8521E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76798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732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id="1" dur="indefinite" restart="never" nodeType="tmRoot"/>
      </p:par>
    </p:tnLst>
  </p:timing>
  <p:txStyles>
    <p:titleStyle>
      <a:lvl1pPr algn="l" defTabSz="91272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82" indent="-228182" algn="l" defTabSz="912726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544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907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269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632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995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6357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721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79083" indent="-228182" algn="l" defTabSz="91272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362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726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088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451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813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176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539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901" algn="l" defTabSz="9127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1472" y="1428736"/>
            <a:ext cx="7643866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200"/>
              </a:lnSpc>
            </a:pPr>
            <a:r>
              <a:rPr lang="ca-ES" sz="6200" b="1" dirty="0" smtClean="0">
                <a:latin typeface="Arial" pitchFamily="34" charset="0"/>
                <a:cs typeface="Arial" pitchFamily="34" charset="0"/>
              </a:rPr>
              <a:t>Seguiment de l’AM</a:t>
            </a:r>
          </a:p>
          <a:p>
            <a:pPr>
              <a:lnSpc>
                <a:spcPts val="6200"/>
              </a:lnSpc>
            </a:pPr>
            <a:endParaRPr lang="ca-ES" sz="24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6200"/>
              </a:lnSpc>
            </a:pPr>
            <a:r>
              <a:rPr lang="ca-ES" sz="2400" b="1" dirty="0">
                <a:latin typeface="Arial" pitchFamily="34" charset="0"/>
                <a:cs typeface="Arial" pitchFamily="34" charset="0"/>
              </a:rPr>
              <a:t>&lt;&lt;</a:t>
            </a:r>
            <a:r>
              <a:rPr lang="ca-ES" sz="2400" b="1" dirty="0" smtClean="0">
                <a:latin typeface="Arial" pitchFamily="34" charset="0"/>
                <a:cs typeface="Arial" pitchFamily="34" charset="0"/>
              </a:rPr>
              <a:t>TÍTOL DE </a:t>
            </a:r>
            <a:r>
              <a:rPr lang="ca-ES" sz="2400" b="1" dirty="0">
                <a:latin typeface="Arial" pitchFamily="34" charset="0"/>
                <a:cs typeface="Arial" pitchFamily="34" charset="0"/>
              </a:rPr>
              <a:t>L’EMPRESA</a:t>
            </a:r>
            <a:r>
              <a:rPr lang="ca-ES" sz="2400" b="1" dirty="0" smtClean="0">
                <a:latin typeface="Arial" pitchFamily="34" charset="0"/>
                <a:cs typeface="Arial" pitchFamily="34" charset="0"/>
              </a:rPr>
              <a:t>&gt;&gt;</a:t>
            </a:r>
          </a:p>
          <a:p>
            <a:pPr>
              <a:lnSpc>
                <a:spcPts val="6200"/>
              </a:lnSpc>
            </a:pPr>
            <a:endParaRPr lang="ca-ES" sz="6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2976" y="5717814"/>
            <a:ext cx="5643602" cy="354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fld id="{3D9ED6C0-49C9-40A6-8744-F8DF08245775}" type="datetime4">
              <a:rPr lang="ca-ES" sz="1400" b="1" smtClean="0">
                <a:latin typeface="Arial" pitchFamily="34" charset="0"/>
                <a:cs typeface="Arial" pitchFamily="34" charset="0"/>
              </a:rPr>
              <a:t>18 gener de 2023</a:t>
            </a:fld>
            <a:endParaRPr lang="ca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QuadreDeText 10"/>
          <p:cNvSpPr txBox="1"/>
          <p:nvPr/>
        </p:nvSpPr>
        <p:spPr>
          <a:xfrm>
            <a:off x="6300192" y="5592664"/>
            <a:ext cx="2000264" cy="492443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300" dirty="0" smtClean="0">
                <a:solidFill>
                  <a:schemeClr val="accent1"/>
                </a:solidFill>
              </a:rPr>
              <a:t>Logos de </a:t>
            </a:r>
            <a:r>
              <a:rPr lang="ca-ES" sz="1300" dirty="0" err="1" smtClean="0">
                <a:solidFill>
                  <a:schemeClr val="accent1"/>
                </a:solidFill>
              </a:rPr>
              <a:t>partners</a:t>
            </a:r>
            <a:r>
              <a:rPr lang="ca-ES" sz="1300" dirty="0" smtClean="0">
                <a:solidFill>
                  <a:schemeClr val="accent1"/>
                </a:solidFill>
              </a:rPr>
              <a:t>, </a:t>
            </a:r>
            <a:r>
              <a:rPr lang="ca-ES" sz="1300" baseline="0" dirty="0" smtClean="0">
                <a:solidFill>
                  <a:schemeClr val="accent1"/>
                </a:solidFill>
              </a:rPr>
              <a:t>ajustats a la dreta</a:t>
            </a:r>
            <a:endParaRPr lang="ca-ES" sz="1300" dirty="0">
              <a:solidFill>
                <a:schemeClr val="accent1"/>
              </a:solidFill>
            </a:endParaRPr>
          </a:p>
        </p:txBody>
      </p:sp>
      <p:pic>
        <p:nvPicPr>
          <p:cNvPr id="10" name="Imagen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4" y="211756"/>
            <a:ext cx="1339200" cy="364316"/>
          </a:xfrm>
          <a:prstGeom prst="rect">
            <a:avLst/>
          </a:prstGeom>
        </p:spPr>
      </p:pic>
      <p:cxnSp>
        <p:nvCxnSpPr>
          <p:cNvPr id="11" name="Conector recto 11"/>
          <p:cNvCxnSpPr/>
          <p:nvPr/>
        </p:nvCxnSpPr>
        <p:spPr>
          <a:xfrm>
            <a:off x="868680" y="6126480"/>
            <a:ext cx="7525512" cy="0"/>
          </a:xfrm>
          <a:prstGeom prst="line">
            <a:avLst/>
          </a:prstGeom>
          <a:ln w="12700">
            <a:solidFill>
              <a:srgbClr val="E723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836712"/>
            <a:ext cx="7632848" cy="432048"/>
          </a:xfrm>
        </p:spPr>
        <p:txBody>
          <a:bodyPr/>
          <a:lstStyle/>
          <a:p>
            <a:r>
              <a:rPr lang="ca-ES" dirty="0"/>
              <a:t>Seguiment operatiu – </a:t>
            </a:r>
            <a:r>
              <a:rPr lang="ca-ES" dirty="0" smtClean="0"/>
              <a:t>Manteniment Correctiu 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10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700" i="1" dirty="0" smtClean="0"/>
              <a:t>&lt;Nota: Gràfica de l’evolució econòmica del correctiu de l’AM. Tots els valors corresponen a imports (IVA inclòs), excepte aquells en què s’especifiqui el contrari&gt;</a:t>
            </a:r>
          </a:p>
          <a:p>
            <a:pPr>
              <a:buNone/>
            </a:pPr>
            <a:endParaRPr lang="ca-ES" sz="1700" i="1" dirty="0" smtClean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43711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ca-ES" sz="1700" i="1" dirty="0" smtClean="0">
                <a:latin typeface="+mn-lt"/>
              </a:rPr>
              <a:t>&lt;Nota: El quadre següent conté la facturació per mesos de l’AM. Els % parcial i acumulats es calculen amb la relació COMPROMES/LINIA BASE&gt;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37301"/>
              </p:ext>
            </p:extLst>
          </p:nvPr>
        </p:nvGraphicFramePr>
        <p:xfrm>
          <a:off x="457200" y="5085184"/>
          <a:ext cx="8229601" cy="1316233"/>
        </p:xfrm>
        <a:graphic>
          <a:graphicData uri="http://schemas.openxmlformats.org/drawingml/2006/table">
            <a:tbl>
              <a:tblPr/>
              <a:tblGrid>
                <a:gridCol w="1075614"/>
                <a:gridCol w="838685"/>
                <a:gridCol w="528372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</a:tblGrid>
              <a:tr h="178687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ene-18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abr-18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ago-18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dic-18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COMPROMES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20.774,35 €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44.874,91 €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65.328,22 €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94.242,78 €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145.110,73 €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149.970,28 €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EXECUTAT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16.541,84 €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38.770,62 €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57.025,18 €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81.448,54 €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FACTURAT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4.702,80 €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11.508,56 €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61.609,28 €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66.312,08 €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71.014,88 €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75.717,68 €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LINIA BASE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25.187,45 €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54.106,37 €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82.092,42 €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111.011,34 €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138.997,40 €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167.916,32 €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PARCIAL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ACUMULAT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1844824"/>
            <a:ext cx="7993063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560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53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764704"/>
            <a:ext cx="7632848" cy="432048"/>
          </a:xfrm>
        </p:spPr>
        <p:txBody>
          <a:bodyPr/>
          <a:lstStyle/>
          <a:p>
            <a:r>
              <a:rPr lang="ca-ES" dirty="0"/>
              <a:t>Seguiment operatiu – </a:t>
            </a:r>
            <a:r>
              <a:rPr lang="ca-ES" dirty="0" smtClean="0"/>
              <a:t>Manteniment Recurrent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11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700" i="1" dirty="0" smtClean="0"/>
              <a:t>&lt;Nota: Gràfica de l’evolució econòmica del correctiu de l’AM. Tots els valors corresponen a imports (IVA inclòs), excepte aquells en què s’especifiqui el contrari&gt;</a:t>
            </a:r>
          </a:p>
          <a:p>
            <a:pPr>
              <a:buNone/>
            </a:pPr>
            <a:endParaRPr lang="ca-ES" sz="1700" i="1" dirty="0" smtClean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43711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ca-ES" sz="1700" i="1" dirty="0" smtClean="0">
                <a:latin typeface="+mn-lt"/>
              </a:rPr>
              <a:t>&lt;Nota: El quadre següent conté la facturació per mesos de l’AM. Els % parcial i acumulats es calculen amb la relació COMPROMES/LINIA BASE&gt;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93468"/>
              </p:ext>
            </p:extLst>
          </p:nvPr>
        </p:nvGraphicFramePr>
        <p:xfrm>
          <a:off x="457200" y="5085184"/>
          <a:ext cx="8229601" cy="1316233"/>
        </p:xfrm>
        <a:graphic>
          <a:graphicData uri="http://schemas.openxmlformats.org/drawingml/2006/table">
            <a:tbl>
              <a:tblPr/>
              <a:tblGrid>
                <a:gridCol w="1075614"/>
                <a:gridCol w="838685"/>
                <a:gridCol w="528372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</a:tblGrid>
              <a:tr h="178687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ene-18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abr-18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ago-18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dic-18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COMPROMES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20.774,35 €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44.874,91 €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65.328,22 €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94.242,78 €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145.110,73 €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149.970,28 €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EXECUTAT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16.541,84 €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38.770,62 €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57.025,18 €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81.448,54 €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FACTURAT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4.702,80 €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11.508,56 €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61.609,28 €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66.312,08 €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71.014,88 €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75.717,68 €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LINIA BASE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25.187,45 €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54.106,37 €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82.092,42 €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111.011,34 €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138.997,40 €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167.916,32 €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PARCIAL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ACUMULAT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838945"/>
            <a:ext cx="7999413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967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27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764704"/>
            <a:ext cx="7632848" cy="432048"/>
          </a:xfrm>
        </p:spPr>
        <p:txBody>
          <a:bodyPr/>
          <a:lstStyle/>
          <a:p>
            <a:r>
              <a:rPr lang="ca-ES" dirty="0"/>
              <a:t>Seguiment operatiu – </a:t>
            </a:r>
            <a:r>
              <a:rPr lang="ca-ES" dirty="0" smtClean="0"/>
              <a:t>Evolutiu Recurrent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12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700" i="1" dirty="0" smtClean="0"/>
              <a:t>&lt;Nota: Gràfica de l’evolució econòmica del correctiu de l’AM. Tots els valors corresponen a imports (IVA inclòs), excepte aquells en què s’especifiqui el contrari&gt;</a:t>
            </a:r>
          </a:p>
          <a:p>
            <a:pPr>
              <a:buNone/>
            </a:pPr>
            <a:endParaRPr lang="ca-ES" sz="1700" i="1" dirty="0" smtClean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43711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ca-ES" sz="1700" i="1" dirty="0" smtClean="0">
                <a:latin typeface="+mn-lt"/>
              </a:rPr>
              <a:t>&lt;Nota: El quadre següent conté la facturació per mesos de l’AM. Els % parcial i acumulats es calculen amb la relació COMPROMES/LINIA BASE&gt;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479371"/>
              </p:ext>
            </p:extLst>
          </p:nvPr>
        </p:nvGraphicFramePr>
        <p:xfrm>
          <a:off x="457200" y="5085184"/>
          <a:ext cx="8229601" cy="1316233"/>
        </p:xfrm>
        <a:graphic>
          <a:graphicData uri="http://schemas.openxmlformats.org/drawingml/2006/table">
            <a:tbl>
              <a:tblPr/>
              <a:tblGrid>
                <a:gridCol w="1075614"/>
                <a:gridCol w="838685"/>
                <a:gridCol w="528372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</a:tblGrid>
              <a:tr h="178687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ene-18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abr-18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ago-18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dic-18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COMPROMES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20.774,35 €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44.874,91 €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65.328,22 €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94.242,78 €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145.110,73 €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149.970,28 €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EXECUTAT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16.541,84 €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38.770,62 €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57.025,18 €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81.448,54 €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FACTURAT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4.702,80 €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11.508,56 €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61.609,28 €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66.312,08 €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71.014,88 €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75.717,68 €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LINIA BASE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25.187,45 €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54.106,37 €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82.092,42 €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111.011,34 €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138.997,40 €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167.916,32 €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PARCIAL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ACUMULAT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838945"/>
            <a:ext cx="7999413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967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255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836712"/>
            <a:ext cx="7632848" cy="432048"/>
          </a:xfrm>
        </p:spPr>
        <p:txBody>
          <a:bodyPr/>
          <a:lstStyle/>
          <a:p>
            <a:r>
              <a:rPr lang="ca-ES" dirty="0"/>
              <a:t>Seguiment operatiu – </a:t>
            </a:r>
            <a:r>
              <a:rPr lang="ca-ES" dirty="0" smtClean="0"/>
              <a:t>Serveis Transversals de Manteniment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13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700" i="1" dirty="0" smtClean="0"/>
              <a:t>&lt;Nota: Gràfica de l’evolució econòmica del correctiu de l’AM. Tots els valors corresponen a imports (IVA inclòs), excepte aquells en què s’especifiqui el contrari&gt;</a:t>
            </a:r>
          </a:p>
          <a:p>
            <a:pPr>
              <a:buNone/>
            </a:pPr>
            <a:endParaRPr lang="ca-ES" sz="1700" i="1" dirty="0" smtClean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43711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ca-ES" sz="1700" i="1" dirty="0" smtClean="0">
                <a:latin typeface="+mn-lt"/>
              </a:rPr>
              <a:t>&lt;Nota: El quadre següent conté la facturació per mesos de l’AM. Els % parcial i acumulats es calculen amb la relació COMPROMES/LINIA BASE&gt;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958823"/>
              </p:ext>
            </p:extLst>
          </p:nvPr>
        </p:nvGraphicFramePr>
        <p:xfrm>
          <a:off x="457200" y="5085184"/>
          <a:ext cx="8229601" cy="1316233"/>
        </p:xfrm>
        <a:graphic>
          <a:graphicData uri="http://schemas.openxmlformats.org/drawingml/2006/table">
            <a:tbl>
              <a:tblPr/>
              <a:tblGrid>
                <a:gridCol w="1075614"/>
                <a:gridCol w="838685"/>
                <a:gridCol w="528372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</a:tblGrid>
              <a:tr h="178687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ene-18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abr-18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ago-18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dic-18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COMPROMES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20.774,35 €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44.874,91 €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65.328,22 €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94.242,78 €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145.110,73 €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149.970,28 €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EXECUTAT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16.541,84 €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38.770,62 €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57.025,18 €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81.448,54 €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FACTURAT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4.702,80 €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11.508,56 €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61.609,28 €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66.312,08 €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71.014,88 €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75.717,68 €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LINIA BASE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25.187,45 €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54.106,37 €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82.092,42 €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111.011,34 €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138.997,40 €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167.916,32 €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PARCIAL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ACUMULAT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1844824"/>
            <a:ext cx="7808913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560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713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148064" y="1052015"/>
            <a:ext cx="3991873" cy="583336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837701"/>
            <a:ext cx="4286280" cy="428628"/>
          </a:xfrm>
        </p:spPr>
        <p:txBody>
          <a:bodyPr/>
          <a:lstStyle/>
          <a:p>
            <a:r>
              <a:rPr lang="ca-ES" dirty="0"/>
              <a:t>Seguiment </a:t>
            </a:r>
            <a:r>
              <a:rPr lang="ca-ES" dirty="0" smtClean="0"/>
              <a:t>operatiu </a:t>
            </a:r>
            <a:r>
              <a:rPr lang="ca-ES" dirty="0"/>
              <a:t>- Projectes 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14</a:t>
            </a:fld>
            <a:endParaRPr lang="ca-ES" dirty="0"/>
          </a:p>
        </p:txBody>
      </p:sp>
      <p:sp>
        <p:nvSpPr>
          <p:cNvPr id="6" name="Marcador de contenido 2"/>
          <p:cNvSpPr txBox="1">
            <a:spLocks noGrp="1"/>
          </p:cNvSpPr>
          <p:nvPr>
            <p:ph idx="1"/>
          </p:nvPr>
        </p:nvSpPr>
        <p:spPr>
          <a:xfrm>
            <a:off x="806896" y="1196752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None/>
              <a:defRPr/>
            </a:pPr>
            <a:r>
              <a:rPr kumimoji="0" lang="ca-ES" sz="1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&lt;Nota</a:t>
            </a:r>
            <a:r>
              <a:rPr lang="ca-ES" sz="1700" i="1" dirty="0" smtClean="0"/>
              <a:t>:  Incloure els principals projectes de l’àrea tant de l’AM com altres projectes a l’IMI i a l’ Ajuntament&gt;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ca-ES" sz="1700" i="1" dirty="0" smtClean="0"/>
          </a:p>
        </p:txBody>
      </p:sp>
      <p:graphicFrame>
        <p:nvGraphicFramePr>
          <p:cNvPr id="8" name="Group 1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171228"/>
              </p:ext>
            </p:extLst>
          </p:nvPr>
        </p:nvGraphicFramePr>
        <p:xfrm>
          <a:off x="256283" y="2157983"/>
          <a:ext cx="8858250" cy="2686050"/>
        </p:xfrm>
        <a:graphic>
          <a:graphicData uri="http://schemas.openxmlformats.org/drawingml/2006/table">
            <a:tbl>
              <a:tblPr/>
              <a:tblGrid>
                <a:gridCol w="432048"/>
                <a:gridCol w="496640"/>
                <a:gridCol w="857250"/>
                <a:gridCol w="571500"/>
                <a:gridCol w="428625"/>
                <a:gridCol w="857250"/>
                <a:gridCol w="785812"/>
                <a:gridCol w="571500"/>
                <a:gridCol w="428625"/>
                <a:gridCol w="285750"/>
                <a:gridCol w="285750"/>
                <a:gridCol w="357188"/>
                <a:gridCol w="285750"/>
                <a:gridCol w="428625"/>
                <a:gridCol w="357187"/>
                <a:gridCol w="1428750"/>
              </a:tblGrid>
              <a:tr h="2286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Servei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Projecte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Descripció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Import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Finançat per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Responsables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Client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Avanç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Checkpoints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Fase actual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Estat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Comentaris / Riscos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AM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Altres</a:t>
                      </a: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Últim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Estat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Proper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Data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9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160" y="3155826"/>
            <a:ext cx="309563" cy="10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89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6497" y="3499976"/>
            <a:ext cx="3111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9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4381" y="2723778"/>
            <a:ext cx="3111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687"/>
          <p:cNvGrpSpPr>
            <a:grpSpLocks noChangeAspect="1"/>
          </p:cNvGrpSpPr>
          <p:nvPr/>
        </p:nvGrpSpPr>
        <p:grpSpPr bwMode="auto">
          <a:xfrm rot="10800000">
            <a:off x="7320271" y="3875906"/>
            <a:ext cx="300038" cy="96838"/>
            <a:chOff x="1111" y="1434"/>
            <a:chExt cx="726" cy="272"/>
          </a:xfrm>
        </p:grpSpPr>
        <p:sp>
          <p:nvSpPr>
            <p:cNvPr id="14" name="Rectangle 688"/>
            <p:cNvSpPr>
              <a:spLocks noChangeAspect="1" noChangeArrowheads="1"/>
            </p:cNvSpPr>
            <p:nvPr/>
          </p:nvSpPr>
          <p:spPr bwMode="auto">
            <a:xfrm>
              <a:off x="1111" y="1434"/>
              <a:ext cx="726" cy="272"/>
            </a:xfrm>
            <a:prstGeom prst="rect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endParaRPr lang="es-ES_tradnl"/>
            </a:p>
          </p:txBody>
        </p:sp>
        <p:sp>
          <p:nvSpPr>
            <p:cNvPr id="15" name="Oval 689"/>
            <p:cNvSpPr>
              <a:spLocks noChangeAspect="1" noChangeArrowheads="1"/>
            </p:cNvSpPr>
            <p:nvPr/>
          </p:nvSpPr>
          <p:spPr bwMode="auto">
            <a:xfrm>
              <a:off x="1156" y="1480"/>
              <a:ext cx="182" cy="18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/>
            <a:lstStyle/>
            <a:p>
              <a:endParaRPr lang="es-ES_tradnl"/>
            </a:p>
          </p:txBody>
        </p:sp>
        <p:sp>
          <p:nvSpPr>
            <p:cNvPr id="16" name="Oval 690"/>
            <p:cNvSpPr>
              <a:spLocks noChangeAspect="1" noChangeArrowheads="1"/>
            </p:cNvSpPr>
            <p:nvPr/>
          </p:nvSpPr>
          <p:spPr bwMode="auto">
            <a:xfrm>
              <a:off x="1383" y="1480"/>
              <a:ext cx="182" cy="18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/>
            <a:lstStyle/>
            <a:p>
              <a:endParaRPr lang="es-ES_tradnl"/>
            </a:p>
          </p:txBody>
        </p:sp>
        <p:sp>
          <p:nvSpPr>
            <p:cNvPr id="17" name="Oval 691"/>
            <p:cNvSpPr>
              <a:spLocks noChangeAspect="1" noChangeArrowheads="1"/>
            </p:cNvSpPr>
            <p:nvPr/>
          </p:nvSpPr>
          <p:spPr bwMode="auto">
            <a:xfrm>
              <a:off x="1609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rot="10800000"/>
            <a:lstStyle/>
            <a:p>
              <a:endParaRPr lang="es-ES_tradnl"/>
            </a:p>
          </p:txBody>
        </p:sp>
      </p:grpSp>
      <p:sp>
        <p:nvSpPr>
          <p:cNvPr id="19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7C8580AE-02AA-44C2-824B-31024F0978CC}" type="datetime4">
              <a:rPr lang="ca-ES" smtClean="0"/>
              <a:t>18 gener de 2023</a:t>
            </a:fld>
            <a:endParaRPr lang="ca-ES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687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02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6450" y="764704"/>
            <a:ext cx="7704856" cy="432048"/>
          </a:xfrm>
        </p:spPr>
        <p:txBody>
          <a:bodyPr/>
          <a:lstStyle/>
          <a:p>
            <a:r>
              <a:rPr lang="ca-ES" dirty="0"/>
              <a:t>Seguiment </a:t>
            </a:r>
            <a:r>
              <a:rPr lang="ca-ES" dirty="0" smtClean="0"/>
              <a:t>operatiu </a:t>
            </a:r>
            <a:r>
              <a:rPr lang="ca-ES" dirty="0"/>
              <a:t>– Anàlisi </a:t>
            </a:r>
            <a:r>
              <a:rPr lang="ca-ES" dirty="0" smtClean="0"/>
              <a:t>compromès i executat I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15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it-IT" sz="1800" dirty="0"/>
              <a:t>Seguiment operatiu - Anàlisi </a:t>
            </a:r>
            <a:r>
              <a:rPr lang="it-IT" sz="1800" dirty="0" smtClean="0"/>
              <a:t>de l’executat i compromès respecte a la Línia Base per servei de contracte i subservei (en el cas del recurrent).</a:t>
            </a:r>
            <a:r>
              <a:rPr lang="it-IT" sz="1800" dirty="0"/>
              <a:t>		</a:t>
            </a:r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</p:txBody>
      </p:sp>
      <p:sp>
        <p:nvSpPr>
          <p:cNvPr id="1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F3D64047-9BF6-4E4D-83E1-47A68E4E1B6A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433566"/>
              </p:ext>
            </p:extLst>
          </p:nvPr>
        </p:nvGraphicFramePr>
        <p:xfrm>
          <a:off x="619944" y="1916832"/>
          <a:ext cx="7941318" cy="2421825"/>
        </p:xfrm>
        <a:graphic>
          <a:graphicData uri="http://schemas.openxmlformats.org/drawingml/2006/table">
            <a:tbl>
              <a:tblPr/>
              <a:tblGrid>
                <a:gridCol w="908132"/>
                <a:gridCol w="2144736"/>
                <a:gridCol w="859826"/>
                <a:gridCol w="859826"/>
                <a:gridCol w="888809"/>
                <a:gridCol w="888809"/>
                <a:gridCol w="695590"/>
                <a:gridCol w="695590"/>
              </a:tblGrid>
              <a:tr h="337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Servei de Contracte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Subservei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Volum anual contracte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Línia Base acumulada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Import acumulat compromès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Import acumulat executat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Compromès sobre LB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Executat sobre LB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Correctiu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29.445,30 €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29.445,30 €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83.673,96 €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83.673,96 €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284,17%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284,17%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Recurrent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110.254,26 €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110.254,26 €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38.079,56 €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5.933,84 €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Acompanyament i recepció de nous projectes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Actualitzacions tecnològiques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77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Avaluació de noves necessitats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1.054,36 €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77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Càrrega Inicial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77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Milores funcionals i parametrizació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33.052,96 €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3.727,04 €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77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definit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3.972,24 €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2.206,80 €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Tecnica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28.216,76 €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28.216,76 €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28.216,76 €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11.709,23 €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8771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   167.916,32 €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   167.916,32 €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    149.970,28 €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    101.317,03 €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60,34%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15" name="Marcador de contenido 2"/>
          <p:cNvSpPr txBox="1">
            <a:spLocks/>
          </p:cNvSpPr>
          <p:nvPr/>
        </p:nvSpPr>
        <p:spPr bwMode="auto">
          <a:xfrm>
            <a:off x="627710" y="4545124"/>
            <a:ext cx="840878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it-IT" sz="7200" dirty="0" smtClean="0"/>
              <a:t>Volum </a:t>
            </a:r>
            <a:r>
              <a:rPr lang="it-IT" sz="7200" dirty="0"/>
              <a:t>anual </a:t>
            </a:r>
            <a:r>
              <a:rPr lang="it-IT" sz="7200" dirty="0" smtClean="0"/>
              <a:t>contracte = </a:t>
            </a:r>
            <a:r>
              <a:rPr lang="it-IT" sz="7200" dirty="0"/>
              <a:t>Import segons dades del plec		</a:t>
            </a:r>
          </a:p>
          <a:p>
            <a:pPr>
              <a:buFontTx/>
              <a:buChar char="-"/>
            </a:pPr>
            <a:r>
              <a:rPr lang="it-IT" sz="7200" dirty="0" smtClean="0"/>
              <a:t>Línia </a:t>
            </a:r>
            <a:r>
              <a:rPr lang="it-IT" sz="7200" dirty="0"/>
              <a:t>Base = Import </a:t>
            </a:r>
            <a:r>
              <a:rPr lang="it-IT" sz="7200" dirty="0" smtClean="0"/>
              <a:t>anual/mesos </a:t>
            </a:r>
            <a:r>
              <a:rPr lang="it-IT" sz="7200" dirty="0"/>
              <a:t>contracte * </a:t>
            </a:r>
            <a:r>
              <a:rPr lang="it-IT" sz="7200" dirty="0" smtClean="0"/>
              <a:t>mesos </a:t>
            </a:r>
            <a:r>
              <a:rPr lang="it-IT" sz="7200" dirty="0"/>
              <a:t>execució </a:t>
            </a:r>
            <a:r>
              <a:rPr lang="it-IT" sz="7200" dirty="0" smtClean="0"/>
              <a:t>contracte</a:t>
            </a:r>
          </a:p>
          <a:p>
            <a:pPr>
              <a:buFontTx/>
              <a:buChar char="-"/>
            </a:pPr>
            <a:r>
              <a:rPr lang="it-IT" sz="7200" dirty="0" smtClean="0"/>
              <a:t>Import acumulat compromès </a:t>
            </a:r>
            <a:r>
              <a:rPr lang="it-IT" sz="7200" dirty="0"/>
              <a:t>= Import acumulat compromès fins al </a:t>
            </a:r>
            <a:r>
              <a:rPr lang="it-IT" sz="7200" dirty="0" smtClean="0"/>
              <a:t>mes</a:t>
            </a:r>
          </a:p>
          <a:p>
            <a:pPr>
              <a:buFontTx/>
              <a:buChar char="-"/>
            </a:pPr>
            <a:r>
              <a:rPr lang="it-IT" sz="7200" dirty="0" smtClean="0"/>
              <a:t>Import </a:t>
            </a:r>
            <a:r>
              <a:rPr lang="it-IT" sz="7200" dirty="0"/>
              <a:t>acumulat </a:t>
            </a:r>
            <a:r>
              <a:rPr lang="it-IT" sz="7200" dirty="0" smtClean="0"/>
              <a:t>executat = </a:t>
            </a:r>
            <a:r>
              <a:rPr lang="it-IT" sz="7200" dirty="0"/>
              <a:t>Import acumulat </a:t>
            </a:r>
            <a:r>
              <a:rPr lang="it-IT" sz="7200" dirty="0" smtClean="0"/>
              <a:t>executat fins </a:t>
            </a:r>
            <a:r>
              <a:rPr lang="it-IT" sz="7200" dirty="0"/>
              <a:t>al </a:t>
            </a:r>
            <a:r>
              <a:rPr lang="it-IT" sz="7200" dirty="0" smtClean="0"/>
              <a:t>mes</a:t>
            </a:r>
            <a:r>
              <a:rPr lang="it-IT" sz="7200" dirty="0"/>
              <a:t>		</a:t>
            </a:r>
          </a:p>
          <a:p>
            <a:pPr>
              <a:buNone/>
            </a:pPr>
            <a:r>
              <a:rPr lang="it-IT" sz="5500" dirty="0"/>
              <a:t>	</a:t>
            </a:r>
            <a:r>
              <a:rPr lang="it-IT" sz="3300" dirty="0"/>
              <a:t>		</a:t>
            </a: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840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30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5050" y="620688"/>
            <a:ext cx="7704856" cy="432048"/>
          </a:xfrm>
        </p:spPr>
        <p:txBody>
          <a:bodyPr/>
          <a:lstStyle/>
          <a:p>
            <a:r>
              <a:rPr lang="ca-ES" dirty="0"/>
              <a:t>Seguiment </a:t>
            </a:r>
            <a:r>
              <a:rPr lang="ca-ES" dirty="0" smtClean="0"/>
              <a:t>operatiu </a:t>
            </a:r>
            <a:r>
              <a:rPr lang="ca-ES" dirty="0"/>
              <a:t>– Anàlisi </a:t>
            </a:r>
            <a:r>
              <a:rPr lang="ca-ES" dirty="0" smtClean="0"/>
              <a:t>compromès i executat II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16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3204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sz="1800" dirty="0" smtClean="0"/>
              <a:t>Anàlisi de l’executat i compromès respecte a la Línia Base per servei i aplicació. </a:t>
            </a:r>
          </a:p>
          <a:p>
            <a:pPr>
              <a:buNone/>
            </a:pPr>
            <a:r>
              <a:rPr lang="it-IT" sz="1800" dirty="0" smtClean="0"/>
              <a:t>&lt;Nota: Considerar els casos més rellevants per volumetia de compromès&gt;</a:t>
            </a:r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endParaRPr lang="ca-ES" sz="1800" dirty="0"/>
          </a:p>
          <a:p>
            <a:pPr>
              <a:buNone/>
            </a:pPr>
            <a:endParaRPr lang="ca-ES" sz="1800" dirty="0" smtClean="0"/>
          </a:p>
        </p:txBody>
      </p:sp>
      <p:sp>
        <p:nvSpPr>
          <p:cNvPr id="1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F3D64047-9BF6-4E4D-83E1-47A68E4E1B6A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 bwMode="auto">
          <a:xfrm>
            <a:off x="617330" y="4869160"/>
            <a:ext cx="840878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it-IT" sz="5500" dirty="0"/>
              <a:t>	</a:t>
            </a:r>
            <a:r>
              <a:rPr lang="it-IT" sz="3300" dirty="0"/>
              <a:t>		</a:t>
            </a: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  <a:p>
            <a:pPr>
              <a:buFont typeface="Arial" charset="0"/>
              <a:buNone/>
            </a:pPr>
            <a:endParaRPr lang="ca-ES" sz="1800" dirty="0" smtClean="0"/>
          </a:p>
        </p:txBody>
      </p:sp>
      <p:graphicFrame>
        <p:nvGraphicFramePr>
          <p:cNvPr id="8" name="Ta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586093"/>
              </p:ext>
            </p:extLst>
          </p:nvPr>
        </p:nvGraphicFramePr>
        <p:xfrm>
          <a:off x="1619672" y="4005064"/>
          <a:ext cx="5760638" cy="2099877"/>
        </p:xfrm>
        <a:graphic>
          <a:graphicData uri="http://schemas.openxmlformats.org/drawingml/2006/table">
            <a:tbl>
              <a:tblPr/>
              <a:tblGrid>
                <a:gridCol w="2292481"/>
                <a:gridCol w="315287"/>
                <a:gridCol w="315287"/>
                <a:gridCol w="315287"/>
                <a:gridCol w="315287"/>
                <a:gridCol w="315287"/>
                <a:gridCol w="315287"/>
                <a:gridCol w="315287"/>
                <a:gridCol w="315287"/>
                <a:gridCol w="315287"/>
                <a:gridCol w="315287"/>
                <a:gridCol w="315287"/>
              </a:tblGrid>
              <a:tr h="83280"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Correctiu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Recurrent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582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Servei de Contracte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compromes/executat correctiu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Línia Base correctiu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compromès recurrent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executades Rec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Línia Base Rec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executades 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 Línia Base OT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Tiquets creats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compromès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executat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Línia Base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SER0474 Gestió de bestretes - APP0896 Gestió de bestretes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1.125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1.693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SER0044 Subvencions i convenis - APP0262 eSubvencions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SER0028 Gestió de biblioteques, fons documental i arxiu - APP0858 BCNROC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SER0412 Canals d'entrada i sortida de factures - APP0864 Emissio factura electrònica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SER0044 Subvencions i convenis - APP0860 SAP Subvencions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SER0412 Canals d'entrada i sortida de factures - APP0867 Recepció factura electrònica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655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SER0044 Subvencions i convenis - APP0943 Expedient bustia etica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51" y="1628801"/>
            <a:ext cx="6859809" cy="230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155" y="6208740"/>
            <a:ext cx="5400599" cy="17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12044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89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92696"/>
            <a:ext cx="7560840" cy="576064"/>
          </a:xfrm>
        </p:spPr>
        <p:txBody>
          <a:bodyPr/>
          <a:lstStyle/>
          <a:p>
            <a:r>
              <a:rPr lang="ca-ES" dirty="0"/>
              <a:t>Seguiment operatiu - Situació de contractes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17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a-ES" sz="1700" dirty="0" smtClean="0"/>
              <a:t>	</a:t>
            </a:r>
            <a:r>
              <a:rPr lang="ca-ES" sz="1700" i="1" dirty="0" smtClean="0"/>
              <a:t>&lt;Nota: El quadre següent conté la situació dels contractes amb IMI i l’Ajuntament de Barcelona. Tots els valors corresponen a imports (IVA inclòs), excepte aquells en què s’especifiqui el contrari&gt;</a:t>
            </a:r>
          </a:p>
          <a:p>
            <a:pPr>
              <a:buNone/>
            </a:pPr>
            <a:endParaRPr lang="ca-ES" sz="1700" i="1" dirty="0" smtClean="0"/>
          </a:p>
          <a:p>
            <a:pPr>
              <a:buNone/>
            </a:pPr>
            <a:endParaRPr lang="ca-ES" sz="1700" i="1" dirty="0" smtClean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128846"/>
              </p:ext>
            </p:extLst>
          </p:nvPr>
        </p:nvGraphicFramePr>
        <p:xfrm>
          <a:off x="107506" y="2348880"/>
          <a:ext cx="8928990" cy="2046288"/>
        </p:xfrm>
        <a:graphic>
          <a:graphicData uri="http://schemas.openxmlformats.org/drawingml/2006/table">
            <a:tbl>
              <a:tblPr/>
              <a:tblGrid>
                <a:gridCol w="784224"/>
                <a:gridCol w="871958"/>
                <a:gridCol w="432048"/>
                <a:gridCol w="504056"/>
                <a:gridCol w="432048"/>
                <a:gridCol w="576064"/>
                <a:gridCol w="621694"/>
                <a:gridCol w="386418"/>
                <a:gridCol w="576064"/>
                <a:gridCol w="607380"/>
                <a:gridCol w="522816"/>
                <a:gridCol w="522816"/>
                <a:gridCol w="522816"/>
                <a:gridCol w="624873"/>
                <a:gridCol w="422172"/>
                <a:gridCol w="52154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 compromès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Compromès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Estat del Contracte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Expedient</a:t>
                      </a:r>
                    </a:p>
                  </a:txBody>
                  <a:tcPr marL="36000" marR="36000" marT="36000" marB="3600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Descripció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Pendent de valorar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Pendent OK IMI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Desestimat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Executat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Pendent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Avanç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Import del contracte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Compromès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%Compromès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Facturat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%Facturat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Previsió Disponible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Data Inici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Data Fi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Grau d’execució del contracte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E02EE4C5-CB32-4E22-8985-00392B8ECA79}" type="datetime4">
              <a:rPr lang="ca-ES" smtClean="0"/>
              <a:t>18 gener de 2023</a:t>
            </a:fld>
            <a:endParaRPr lang="ca-E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12044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11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874404"/>
            <a:ext cx="4286280" cy="428628"/>
          </a:xfrm>
        </p:spPr>
        <p:txBody>
          <a:bodyPr/>
          <a:lstStyle/>
          <a:p>
            <a:r>
              <a:rPr lang="ca-ES" dirty="0" smtClean="0"/>
              <a:t>Equip de treball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18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endParaRPr lang="ca-ES" sz="18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ca-ES" sz="1800" i="1" dirty="0" smtClean="0"/>
          </a:p>
          <a:p>
            <a:endParaRPr lang="ca-ES" sz="2800" dirty="0"/>
          </a:p>
        </p:txBody>
      </p:sp>
      <p:sp>
        <p:nvSpPr>
          <p:cNvPr id="8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E4175A28-7BD4-4B99-843E-13E9EF3820DB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 bwMode="auto">
          <a:xfrm>
            <a:off x="637293" y="3645024"/>
            <a:ext cx="82296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ca-ES" sz="1800" dirty="0" smtClean="0"/>
              <a:t>Afegir en una columna la dedicació a l’AM objecte de la presentació i tantes columnes</a:t>
            </a:r>
          </a:p>
          <a:p>
            <a:pPr>
              <a:buFont typeface="Arial" charset="0"/>
              <a:buNone/>
            </a:pPr>
            <a:r>
              <a:rPr lang="ca-ES" sz="1800" dirty="0" smtClean="0"/>
              <a:t>com projectes on estigui participant cada persona.</a:t>
            </a:r>
          </a:p>
          <a:p>
            <a:pPr>
              <a:buFont typeface="Arial" charset="0"/>
              <a:buNone/>
            </a:pPr>
            <a:endParaRPr lang="ca-ES" sz="1800" i="1" dirty="0"/>
          </a:p>
          <a:p>
            <a:pPr>
              <a:buFont typeface="Arial" charset="0"/>
              <a:buNone/>
            </a:pPr>
            <a:r>
              <a:rPr lang="ca-ES" sz="1800" i="1" dirty="0" smtClean="0"/>
              <a:t>Considerar el que subcontracto a altres i el que em subcontracten.</a:t>
            </a:r>
          </a:p>
          <a:p>
            <a:pPr>
              <a:buFont typeface="Arial" charset="0"/>
              <a:buNone/>
            </a:pPr>
            <a:endParaRPr lang="ca-ES" sz="1800" i="1" dirty="0" smtClean="0">
              <a:solidFill>
                <a:prstClr val="black"/>
              </a:solidFill>
            </a:endParaRPr>
          </a:p>
          <a:p>
            <a:pPr>
              <a:buFont typeface="Arial" charset="0"/>
              <a:buNone/>
            </a:pPr>
            <a:endParaRPr lang="ca-ES" sz="1800" i="1" dirty="0" smtClean="0"/>
          </a:p>
          <a:p>
            <a:endParaRPr lang="ca-ES" sz="2800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155377"/>
              </p:ext>
            </p:extLst>
          </p:nvPr>
        </p:nvGraphicFramePr>
        <p:xfrm>
          <a:off x="683567" y="1365387"/>
          <a:ext cx="7941318" cy="4070118"/>
        </p:xfrm>
        <a:graphic>
          <a:graphicData uri="http://schemas.openxmlformats.org/drawingml/2006/table">
            <a:tbl>
              <a:tblPr/>
              <a:tblGrid>
                <a:gridCol w="504057"/>
                <a:gridCol w="1975151"/>
                <a:gridCol w="951941"/>
                <a:gridCol w="924215"/>
                <a:gridCol w="924215"/>
                <a:gridCol w="794825"/>
                <a:gridCol w="933457"/>
                <a:gridCol w="933457"/>
              </a:tblGrid>
              <a:tr h="558070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Nom i cognoms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Rol AM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Dedicació AM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Dedicació  projecte X 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...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Subcontractat a altra empresa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Suma TOTAL % Dedicacions (No més de 100%)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714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EMPLEATS EMPRESA ADJUDICATÀRIA </a:t>
                      </a:r>
                      <a:r>
                        <a:rPr lang="ca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</a:t>
                      </a:r>
                      <a:endParaRPr lang="ca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58" marR="8958" marT="8958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E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Persona 1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Coordinador Contracte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7128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Persona 2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 de Projecte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899113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Persona 3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Analista 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48031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vert="vert27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...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...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...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7147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EMPLEATS D'ALTRES EMPRESES</a:t>
                      </a:r>
                    </a:p>
                  </a:txBody>
                  <a:tcPr marL="8958" marR="8958" marT="8958" marB="0" vert="vert27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E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Persona 4 (i Nom d'empresa)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7147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Persona 5 (i Nom d'empresa)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03051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...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7128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58" marR="8958" marT="895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% 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% 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%</a:t>
                      </a:r>
                    </a:p>
                  </a:txBody>
                  <a:tcPr marL="8958" marR="8958" marT="895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71284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1284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les persones subcontractades d'altres empreses s'ha d'indicar el nom de l'empresa a la que pertanyen.</a:t>
                      </a: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687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766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29824" y="843431"/>
            <a:ext cx="6264696" cy="428628"/>
          </a:xfrm>
        </p:spPr>
        <p:txBody>
          <a:bodyPr/>
          <a:lstStyle/>
          <a:p>
            <a:r>
              <a:rPr lang="ca-ES" dirty="0"/>
              <a:t>Equip de treball de l’AM i imputació d’hores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A57D1-05FC-4446-8A1D-A429CD1390F9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19</a:t>
            </a:fld>
            <a:endParaRPr lang="ca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687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QuadreDeText 8"/>
          <p:cNvSpPr txBox="1"/>
          <p:nvPr/>
        </p:nvSpPr>
        <p:spPr>
          <a:xfrm>
            <a:off x="-108520" y="1314252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/>
              <a:t>	</a:t>
            </a:r>
            <a:r>
              <a:rPr lang="it-IT"/>
              <a:t>Seguiment imputacions equip. Mes </a:t>
            </a:r>
            <a:r>
              <a:rPr lang="it-IT" smtClean="0">
                <a:solidFill>
                  <a:srgbClr val="C00000"/>
                </a:solidFill>
              </a:rPr>
              <a:t>xxxxxx</a:t>
            </a:r>
            <a:r>
              <a:rPr lang="it-IT"/>
              <a:t>	</a:t>
            </a:r>
            <a:endParaRPr lang="ca-ES"/>
          </a:p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517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99592" y="905848"/>
            <a:ext cx="4286280" cy="428628"/>
          </a:xfrm>
        </p:spPr>
        <p:txBody>
          <a:bodyPr/>
          <a:lstStyle/>
          <a:p>
            <a:r>
              <a:rPr lang="ca-ES" dirty="0"/>
              <a:t>Detalls de la reunió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64220-95F3-41FE-BEE7-42E607EE130B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2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806896" y="1553920"/>
            <a:ext cx="8229600" cy="4392488"/>
          </a:xfrm>
        </p:spPr>
        <p:txBody>
          <a:bodyPr/>
          <a:lstStyle/>
          <a:p>
            <a:r>
              <a:rPr lang="ca-ES" sz="2400" dirty="0" smtClean="0"/>
              <a:t>Lloc: &lt;&lt;Lloc&gt;&gt;</a:t>
            </a:r>
          </a:p>
          <a:p>
            <a:r>
              <a:rPr lang="ca-ES" sz="2400" dirty="0" smtClean="0"/>
              <a:t>Data i Hora: &lt;&lt;Data i Hora&gt;&gt;</a:t>
            </a:r>
          </a:p>
          <a:p>
            <a:r>
              <a:rPr lang="ca-ES" sz="2400" dirty="0" smtClean="0"/>
              <a:t>Convocats:</a:t>
            </a:r>
          </a:p>
          <a:p>
            <a:pPr lvl="1"/>
            <a:r>
              <a:rPr lang="ca-ES" sz="1600" dirty="0" smtClean="0"/>
              <a:t>&lt;&lt;Nom 1erCognom 2onCognom (Rol/Càrrec)&gt;&gt;</a:t>
            </a:r>
          </a:p>
          <a:p>
            <a:endParaRPr lang="ca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340768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29824" y="843431"/>
            <a:ext cx="6264696" cy="428628"/>
          </a:xfrm>
        </p:spPr>
        <p:txBody>
          <a:bodyPr/>
          <a:lstStyle/>
          <a:p>
            <a:r>
              <a:rPr lang="ca-ES" dirty="0"/>
              <a:t>Revisió tiquets estat </a:t>
            </a:r>
            <a:r>
              <a:rPr lang="ca-ES" i="1" dirty="0" err="1"/>
              <a:t>Pending</a:t>
            </a:r>
            <a:r>
              <a:rPr lang="ca-ES" i="1" dirty="0"/>
              <a:t> </a:t>
            </a:r>
            <a:r>
              <a:rPr lang="ca-ES" i="1" dirty="0" err="1"/>
              <a:t>others</a:t>
            </a:r>
            <a:r>
              <a:rPr lang="ca-ES" i="1" dirty="0"/>
              <a:t>/</a:t>
            </a:r>
            <a:r>
              <a:rPr lang="ca-ES" i="1" dirty="0" err="1"/>
              <a:t>customer</a:t>
            </a:r>
            <a:endParaRPr lang="ca-ES" dirty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A57D1-05FC-4446-8A1D-A429CD1390F9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20</a:t>
            </a:fld>
            <a:endParaRPr lang="ca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687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035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99592" y="768124"/>
            <a:ext cx="6480720" cy="428628"/>
          </a:xfrm>
        </p:spPr>
        <p:txBody>
          <a:bodyPr/>
          <a:lstStyle/>
          <a:p>
            <a:r>
              <a:rPr lang="ca-ES" dirty="0" smtClean="0"/>
              <a:t>Pla de monitorització del servei </a:t>
            </a:r>
            <a:endParaRPr lang="ca-ES" dirty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64220-95F3-41FE-BEE7-42E607EE130B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21</a:t>
            </a:fld>
            <a:endParaRPr lang="ca-ES" dirty="0"/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827584" y="1416196"/>
            <a:ext cx="79928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400" dirty="0" smtClean="0"/>
              <a:t>&lt;Incloure Pla de monitorització del servei&gt;</a:t>
            </a:r>
            <a:endParaRPr lang="ca-ES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840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57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29824" y="843431"/>
            <a:ext cx="6264696" cy="428628"/>
          </a:xfrm>
        </p:spPr>
        <p:txBody>
          <a:bodyPr/>
          <a:lstStyle/>
          <a:p>
            <a:r>
              <a:rPr lang="ca-ES" dirty="0"/>
              <a:t>Previsió tasques per els propers mesos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A57D1-05FC-4446-8A1D-A429CD1390F9}" type="datetime1">
              <a:rPr lang="ca-ES" smtClean="0"/>
              <a:pPr>
                <a:defRPr/>
              </a:pPr>
              <a:t>18/1/2023</a:t>
            </a:fld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22</a:t>
            </a:fld>
            <a:endParaRPr lang="ca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268760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195736" y="1988840"/>
            <a:ext cx="4572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a-ES" sz="2000" dirty="0" err="1" smtClean="0"/>
              <a:t>Item</a:t>
            </a:r>
            <a:r>
              <a:rPr lang="ca-ES" sz="2000" dirty="0" smtClean="0"/>
              <a:t> 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a-ES" sz="2000" dirty="0" err="1" smtClean="0"/>
              <a:t>Item</a:t>
            </a:r>
            <a:r>
              <a:rPr lang="ca-ES" sz="2000" dirty="0" smtClean="0"/>
              <a:t> 2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a-ES" sz="2000" dirty="0" err="1" smtClean="0"/>
              <a:t>Item</a:t>
            </a:r>
            <a:r>
              <a:rPr lang="ca-ES" sz="2000" dirty="0" smtClean="0"/>
              <a:t> 3 ...</a:t>
            </a:r>
          </a:p>
          <a:p>
            <a:pPr marL="342900" indent="-342900">
              <a:buFont typeface="Arial" pitchFamily="34" charset="0"/>
              <a:buChar char="•"/>
            </a:pPr>
            <a:endParaRPr lang="ca-ES" sz="1600" dirty="0" smtClean="0"/>
          </a:p>
        </p:txBody>
      </p:sp>
    </p:spTree>
    <p:extLst>
      <p:ext uri="{BB962C8B-B14F-4D97-AF65-F5344CB8AC3E}">
        <p14:creationId xmlns:p14="http://schemas.microsoft.com/office/powerpoint/2010/main" val="201512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052736"/>
            <a:ext cx="4286280" cy="335448"/>
          </a:xfrm>
        </p:spPr>
        <p:txBody>
          <a:bodyPr/>
          <a:lstStyle/>
          <a:p>
            <a:r>
              <a:rPr lang="ca-ES" dirty="0"/>
              <a:t>Altres aspectes rellevants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23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888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800" i="1" dirty="0" smtClean="0"/>
              <a:t>&lt;Nota: Afegir el que es consideri oportú, aquí o en qualsevol dels punts descrits anteriorment. Per exemple: Relacions amb altres àrees de negoci</a:t>
            </a:r>
            <a:r>
              <a:rPr lang="ca-ES" sz="1800" i="1" dirty="0"/>
              <a:t>, propostes </a:t>
            </a:r>
            <a:r>
              <a:rPr lang="ca-ES" sz="1800" i="1" dirty="0" smtClean="0"/>
              <a:t>de millora, riscos...&gt;</a:t>
            </a:r>
          </a:p>
          <a:p>
            <a:pPr lvl="0">
              <a:buNone/>
            </a:pPr>
            <a:endParaRPr lang="ca-ES" sz="18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ca-ES" sz="1800" i="1" dirty="0" smtClean="0"/>
          </a:p>
          <a:p>
            <a:endParaRPr lang="ca-ES" sz="2800" dirty="0"/>
          </a:p>
        </p:txBody>
      </p:sp>
      <p:sp>
        <p:nvSpPr>
          <p:cNvPr id="8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E4175A28-7BD4-4B99-843E-13E9EF3820DB}" type="datetime4">
              <a:rPr lang="ca-ES" smtClean="0"/>
              <a:t>18 gener de 2023</a:t>
            </a:fld>
            <a:endParaRPr lang="ca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472084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88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0" y="2628394"/>
            <a:ext cx="9144000" cy="479501"/>
          </a:xfrm>
          <a:prstGeom prst="rect">
            <a:avLst/>
          </a:prstGeom>
          <a:noFill/>
        </p:spPr>
        <p:txBody>
          <a:bodyPr wrap="square" lIns="93855" tIns="46927" rIns="93855" bIns="46927" rtlCol="0">
            <a:spAutoFit/>
          </a:bodyPr>
          <a:lstStyle/>
          <a:p>
            <a:pPr algn="ctr" defTabSz="767922" fontAlgn="auto">
              <a:spcBef>
                <a:spcPts val="0"/>
              </a:spcBef>
              <a:spcAft>
                <a:spcPts val="0"/>
              </a:spcAft>
            </a:pPr>
            <a:r>
              <a:rPr lang="es-ES_tradnl" sz="2500" b="1" dirty="0" err="1">
                <a:solidFill>
                  <a:prstClr val="black"/>
                </a:solidFill>
                <a:ea typeface="Arial" charset="0"/>
                <a:cs typeface="Arial" charset="0"/>
              </a:rPr>
              <a:t>Gràcies</a:t>
            </a:r>
            <a:r>
              <a:rPr lang="es-ES_tradnl" sz="2500" b="1" dirty="0">
                <a:solidFill>
                  <a:prstClr val="black"/>
                </a:solidFill>
                <a:ea typeface="Arial" charset="0"/>
                <a:cs typeface="Arial" charset="0"/>
              </a:rPr>
              <a:t> per la </a:t>
            </a:r>
            <a:r>
              <a:rPr lang="es-ES_tradnl" sz="2500" b="1" dirty="0" err="1">
                <a:solidFill>
                  <a:prstClr val="black"/>
                </a:solidFill>
                <a:ea typeface="Arial" charset="0"/>
                <a:cs typeface="Arial" charset="0"/>
              </a:rPr>
              <a:t>vostra</a:t>
            </a:r>
            <a:r>
              <a:rPr lang="es-ES_tradnl" sz="2500" b="1" dirty="0">
                <a:solidFill>
                  <a:prstClr val="black"/>
                </a:solidFill>
                <a:ea typeface="Arial" charset="0"/>
                <a:cs typeface="Arial" charset="0"/>
              </a:rPr>
              <a:t> </a:t>
            </a:r>
            <a:r>
              <a:rPr lang="es-ES_tradnl" sz="2500" b="1" dirty="0" err="1">
                <a:solidFill>
                  <a:prstClr val="black"/>
                </a:solidFill>
                <a:ea typeface="Arial" charset="0"/>
                <a:cs typeface="Arial" charset="0"/>
              </a:rPr>
              <a:t>col·laboració</a:t>
            </a:r>
            <a:r>
              <a:rPr lang="es-ES_tradnl" sz="2500" b="1" dirty="0">
                <a:solidFill>
                  <a:prstClr val="black"/>
                </a:solidFill>
                <a:ea typeface="Arial" charset="0"/>
                <a:cs typeface="Arial" charset="0"/>
              </a:rPr>
              <a:t>!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0" y="3255856"/>
            <a:ext cx="9144000" cy="417946"/>
          </a:xfrm>
          <a:prstGeom prst="rect">
            <a:avLst/>
          </a:prstGeom>
          <a:noFill/>
        </p:spPr>
        <p:txBody>
          <a:bodyPr wrap="square" lIns="93855" tIns="46927" rIns="93855" bIns="46927" rtlCol="0">
            <a:spAutoFit/>
          </a:bodyPr>
          <a:lstStyle/>
          <a:p>
            <a:pPr algn="ctr" defTabSz="767922" fontAlgn="auto">
              <a:spcBef>
                <a:spcPts val="0"/>
              </a:spcBef>
              <a:spcAft>
                <a:spcPts val="0"/>
              </a:spcAft>
            </a:pPr>
            <a:r>
              <a:rPr lang="es-ES_tradnl" sz="2100" smtClean="0">
                <a:solidFill>
                  <a:prstClr val="black"/>
                </a:solidFill>
                <a:latin typeface="Arial" panose="020B0604020202020204" pitchFamily="34" charset="0"/>
                <a:ea typeface="Arial Hebrew" charset="0"/>
                <a:cs typeface="Arial" panose="020B0604020202020204" pitchFamily="34" charset="0"/>
              </a:rPr>
              <a:t>www.barcelona.cat</a:t>
            </a:r>
            <a:endParaRPr lang="es-ES_tradnl" sz="2100" dirty="0">
              <a:solidFill>
                <a:prstClr val="black"/>
              </a:solidFill>
              <a:latin typeface="Arial" panose="020B0604020202020204" pitchFamily="34" charset="0"/>
              <a:ea typeface="Arial Hebrew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360" y="5328168"/>
            <a:ext cx="2449624" cy="66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60090"/>
            <a:ext cx="4286280" cy="428628"/>
          </a:xfrm>
        </p:spPr>
        <p:txBody>
          <a:bodyPr/>
          <a:lstStyle/>
          <a:p>
            <a:r>
              <a:rPr lang="ca-ES" dirty="0"/>
              <a:t>Ordre del dia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196752"/>
            <a:ext cx="7992888" cy="5256584"/>
          </a:xfrm>
        </p:spPr>
        <p:txBody>
          <a:bodyPr/>
          <a:lstStyle/>
          <a:p>
            <a:pPr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800" dirty="0"/>
              <a:t>S</a:t>
            </a:r>
            <a:r>
              <a:rPr lang="ca-ES" sz="1800" dirty="0" smtClean="0"/>
              <a:t>eguiment executiu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Revisió </a:t>
            </a:r>
            <a:r>
              <a:rPr lang="ca-ES" sz="1600" dirty="0"/>
              <a:t>acords i temes pendents comitè anterior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Visió </a:t>
            </a:r>
            <a:r>
              <a:rPr lang="ca-ES" sz="1600" dirty="0"/>
              <a:t>global </a:t>
            </a:r>
            <a:r>
              <a:rPr lang="ca-ES" sz="1600" dirty="0" smtClean="0"/>
              <a:t>AM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Quadre de comandament global del servei </a:t>
            </a:r>
            <a:endParaRPr lang="ca-ES" sz="1600" dirty="0" smtClean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Proposta de facturació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Acords de Nivell de Servei i tiquets en garantia</a:t>
            </a:r>
            <a:endParaRPr lang="ca-ES" sz="1600" dirty="0" smtClean="0"/>
          </a:p>
          <a:p>
            <a:pPr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800" dirty="0" smtClean="0"/>
              <a:t>Seguiment operatiu 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Visió global i detall per servei de contracte</a:t>
            </a:r>
            <a:endParaRPr lang="ca-ES" sz="1600" dirty="0" smtClean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Projectes</a:t>
            </a:r>
            <a:endParaRPr lang="ca-ES" sz="1600" dirty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Anàlisi compromès i executat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 smtClean="0"/>
              <a:t>Situació de contractes</a:t>
            </a:r>
            <a:endParaRPr lang="ca-ES" sz="1600" dirty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Equip de treball de l’AM i imputació d’hores</a:t>
            </a:r>
            <a:endParaRPr lang="ca-ES" sz="1600" dirty="0" smtClean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Revisió </a:t>
            </a:r>
            <a:r>
              <a:rPr lang="ca-ES" sz="1600" i="1" dirty="0" err="1"/>
              <a:t>Pending</a:t>
            </a:r>
            <a:r>
              <a:rPr lang="ca-ES" sz="1600" i="1" dirty="0"/>
              <a:t> </a:t>
            </a:r>
            <a:r>
              <a:rPr lang="ca-ES" sz="1600" i="1" dirty="0" err="1"/>
              <a:t>others</a:t>
            </a:r>
            <a:r>
              <a:rPr lang="ca-ES" sz="1600" i="1" dirty="0"/>
              <a:t>/</a:t>
            </a:r>
            <a:r>
              <a:rPr lang="ca-ES" sz="1600" i="1" dirty="0" err="1"/>
              <a:t>customer</a:t>
            </a:r>
            <a:endParaRPr lang="ca-ES" sz="1600" dirty="0" smtClean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Pla de monitorització del servei</a:t>
            </a:r>
            <a:endParaRPr lang="ca-ES" sz="1600" dirty="0" smtClean="0"/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Previsió tasques per el propers </a:t>
            </a:r>
            <a:r>
              <a:rPr lang="ca-ES" sz="1600" dirty="0" smtClean="0"/>
              <a:t>mesos</a:t>
            </a:r>
          </a:p>
          <a:p>
            <a:pPr lvl="2" indent="-342900" eaLnBrk="0" hangingPunct="0">
              <a:lnSpc>
                <a:spcPts val="1697"/>
              </a:lnSpc>
              <a:spcBef>
                <a:spcPct val="50000"/>
              </a:spcBef>
              <a:buFont typeface="+mj-lt"/>
              <a:buAutoNum type="arabicPeriod"/>
            </a:pPr>
            <a:r>
              <a:rPr lang="ca-ES" sz="1600" dirty="0"/>
              <a:t>Altres aspectes rellevants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3</a:t>
            </a:fld>
            <a:endParaRPr lang="ca-ES" dirty="0"/>
          </a:p>
        </p:txBody>
      </p:sp>
      <p:sp>
        <p:nvSpPr>
          <p:cNvPr id="7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05523054-82D6-48FD-8CAE-F9A8F55D3A01}" type="datetime4">
              <a:rPr lang="ca-ES" smtClean="0"/>
              <a:t>18 gener de 2023</a:t>
            </a:fld>
            <a:endParaRPr lang="ca-E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9" y="1040036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10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768124"/>
            <a:ext cx="7488832" cy="428628"/>
          </a:xfrm>
        </p:spPr>
        <p:txBody>
          <a:bodyPr/>
          <a:lstStyle/>
          <a:p>
            <a:r>
              <a:rPr lang="ca-ES" dirty="0"/>
              <a:t>Revisió acords i temes pendents comitè anterior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4</a:t>
            </a:fld>
            <a:endParaRPr lang="ca-ES" dirty="0"/>
          </a:p>
        </p:txBody>
      </p:sp>
      <p:sp>
        <p:nvSpPr>
          <p:cNvPr id="7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05523054-82D6-48FD-8CAE-F9A8F55D3A01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806896" y="1196752"/>
            <a:ext cx="750952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ca-ES" sz="1800" dirty="0" smtClean="0"/>
              <a:t>S'adjunten els acords i temes pendents del comitè anterior:</a:t>
            </a:r>
            <a:endParaRPr lang="es-ES_tradnl" sz="1800" dirty="0"/>
          </a:p>
        </p:txBody>
      </p:sp>
      <p:graphicFrame>
        <p:nvGraphicFramePr>
          <p:cNvPr id="9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196695"/>
              </p:ext>
            </p:extLst>
          </p:nvPr>
        </p:nvGraphicFramePr>
        <p:xfrm>
          <a:off x="810411" y="3717032"/>
          <a:ext cx="6767353" cy="1656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0"/>
                <a:gridCol w="3532830"/>
                <a:gridCol w="1291706"/>
                <a:gridCol w="1222737"/>
              </a:tblGrid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Punt Pendent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Descripció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Responsable de Resolució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Data Objectiu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1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smtClean="0">
                          <a:effectLst/>
                        </a:rPr>
                        <a:t>Revisar...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AM</a:t>
                      </a:r>
                      <a:endParaRPr lang="es-E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23/10/2018</a:t>
                      </a:r>
                      <a:endParaRPr lang="es-E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26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2</a:t>
                      </a:r>
                      <a:endParaRPr lang="es-E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smtClean="0">
                          <a:effectLst/>
                        </a:rPr>
                        <a:t>Revisar...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AM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23/10/2018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3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smtClean="0">
                          <a:effectLst/>
                        </a:rPr>
                        <a:t>Revisar...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IMI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Oct. 18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0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924273"/>
              </p:ext>
            </p:extLst>
          </p:nvPr>
        </p:nvGraphicFramePr>
        <p:xfrm>
          <a:off x="796734" y="2348880"/>
          <a:ext cx="6777631" cy="75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2"/>
                <a:gridCol w="6057549"/>
              </a:tblGrid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 smtClean="0">
                          <a:effectLst/>
                        </a:rPr>
                        <a:t>Acord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Descripció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9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1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S’acorda</a:t>
                      </a:r>
                      <a:r>
                        <a:rPr lang="ca-E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que...</a:t>
                      </a:r>
                      <a:endParaRPr lang="es-E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806896" y="1844824"/>
            <a:ext cx="88126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ca-ES" sz="1400" b="1" dirty="0" smtClean="0"/>
              <a:t>Acords</a:t>
            </a:r>
            <a:endParaRPr lang="es-ES_tradnl" sz="1400" b="1" dirty="0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787260" y="3247279"/>
            <a:ext cx="138532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ca-ES" sz="1400" b="1" dirty="0" smtClean="0"/>
              <a:t>Punts Pendents</a:t>
            </a:r>
            <a:endParaRPr lang="es-ES_tradnl" sz="1400" b="1" dirty="0"/>
          </a:p>
        </p:txBody>
      </p:sp>
      <p:sp>
        <p:nvSpPr>
          <p:cNvPr id="4" name="Rectangle 3"/>
          <p:cNvSpPr/>
          <p:nvPr/>
        </p:nvSpPr>
        <p:spPr>
          <a:xfrm>
            <a:off x="952550" y="5661248"/>
            <a:ext cx="2611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 smtClean="0"/>
              <a:t>Incrustar l’acta del comitè anterior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24744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29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58380"/>
            <a:ext cx="7632848" cy="432048"/>
          </a:xfrm>
        </p:spPr>
        <p:txBody>
          <a:bodyPr/>
          <a:lstStyle/>
          <a:p>
            <a:r>
              <a:rPr lang="ca-ES" dirty="0"/>
              <a:t>Seguiment executiu - Visió global </a:t>
            </a:r>
            <a:r>
              <a:rPr lang="ca-ES" dirty="0" smtClean="0"/>
              <a:t>de l’AM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5</a:t>
            </a:fld>
            <a:endParaRPr lang="ca-ES" dirty="0"/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208540" y="1145827"/>
            <a:ext cx="2890986" cy="735013"/>
          </a:xfrm>
          <a:prstGeom prst="roundRect">
            <a:avLst>
              <a:gd name="adj" fmla="val 15111"/>
            </a:avLst>
          </a:prstGeom>
          <a:solidFill>
            <a:srgbClr val="00824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s-ES" sz="1600" b="1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Bright Spots</a:t>
            </a:r>
          </a:p>
        </p:txBody>
      </p:sp>
      <p:sp>
        <p:nvSpPr>
          <p:cNvPr id="20" name="AutoShape 3"/>
          <p:cNvSpPr>
            <a:spLocks noChangeArrowheads="1"/>
          </p:cNvSpPr>
          <p:nvPr/>
        </p:nvSpPr>
        <p:spPr bwMode="auto">
          <a:xfrm>
            <a:off x="208540" y="1545877"/>
            <a:ext cx="2890986" cy="4043363"/>
          </a:xfrm>
          <a:prstGeom prst="roundRect">
            <a:avLst>
              <a:gd name="adj" fmla="val 3543"/>
            </a:avLst>
          </a:prstGeom>
          <a:solidFill>
            <a:srgbClr val="FFFFFF"/>
          </a:solidFill>
          <a:ln w="12700">
            <a:solidFill>
              <a:srgbClr val="008240"/>
            </a:solidFill>
            <a:round/>
            <a:headEnd/>
            <a:tailEnd/>
          </a:ln>
        </p:spPr>
        <p:txBody>
          <a:bodyPr lIns="36000" tIns="91440" rIns="36000"/>
          <a:lstStyle/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&lt;Nota: Punts destacables del servei AM durant el darrer mes. </a:t>
            </a:r>
            <a:r>
              <a:rPr lang="ca-ES" sz="100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Èxits realitzats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&gt;</a:t>
            </a: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3099526" y="1145827"/>
            <a:ext cx="2971378" cy="914400"/>
          </a:xfrm>
          <a:prstGeom prst="roundRect">
            <a:avLst>
              <a:gd name="adj" fmla="val 15111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s-ES" sz="1600" b="1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Hot Spots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3099526" y="1539527"/>
            <a:ext cx="2971378" cy="4049713"/>
          </a:xfrm>
          <a:prstGeom prst="roundRect">
            <a:avLst>
              <a:gd name="adj" fmla="val 3170"/>
            </a:avLst>
          </a:prstGeom>
          <a:solidFill>
            <a:srgbClr val="FFFFFF"/>
          </a:solidFill>
          <a:ln w="12700">
            <a:solidFill>
              <a:srgbClr val="C00000"/>
            </a:solidFill>
            <a:round/>
            <a:headEnd/>
            <a:tailEnd/>
          </a:ln>
        </p:spPr>
        <p:txBody>
          <a:bodyPr lIns="36000" tIns="91440" rIns="36000"/>
          <a:lstStyle/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r>
              <a:rPr lang="ca-ES" sz="1000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&lt;Nota: Principals temes oberts/calents del servei AM durant el darrer mes. </a:t>
            </a:r>
            <a:r>
              <a:rPr lang="ca-ES" sz="1000" b="1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Què ens preocupa</a:t>
            </a:r>
            <a:r>
              <a:rPr lang="ca-ES" sz="100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? Numerar els temes. En la mesura del possible, cada Hot </a:t>
            </a:r>
            <a:r>
              <a:rPr lang="ca-ES" sz="1000" b="1" dirty="0" err="1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Spot</a:t>
            </a:r>
            <a:r>
              <a:rPr lang="ca-ES" sz="100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 ha de tenir una </a:t>
            </a:r>
            <a:r>
              <a:rPr lang="ca-ES" sz="1000" b="1" dirty="0" err="1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Action</a:t>
            </a:r>
            <a:r>
              <a:rPr lang="ca-ES" sz="100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 associada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&gt;</a:t>
            </a: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 smtClean="0">
              <a:ea typeface="ＭＳ Ｐゴシック" charset="-128"/>
              <a:cs typeface="Arial" charset="0"/>
            </a:endParaRPr>
          </a:p>
          <a:p>
            <a:pPr marL="228600" indent="-228600">
              <a:spcBef>
                <a:spcPct val="20000"/>
              </a:spcBef>
              <a:buClr>
                <a:srgbClr val="00B050"/>
              </a:buClr>
              <a:buAutoNum type="arabicPeriod"/>
              <a:tabLst>
                <a:tab pos="2603500" algn="ctr"/>
              </a:tabLst>
              <a:defRPr/>
            </a:pP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  <a:p>
            <a:pPr marL="228600" indent="-228600">
              <a:spcBef>
                <a:spcPct val="20000"/>
              </a:spcBef>
              <a:buClr>
                <a:srgbClr val="00B050"/>
              </a:buClr>
              <a:buAutoNum type="arabicPeriod"/>
              <a:tabLst>
                <a:tab pos="2603500" algn="ctr"/>
              </a:tabLst>
              <a:defRPr/>
            </a:pP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6051854" y="1125069"/>
            <a:ext cx="2933278" cy="914400"/>
          </a:xfrm>
          <a:prstGeom prst="roundRect">
            <a:avLst>
              <a:gd name="adj" fmla="val 15111"/>
            </a:avLst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ea typeface="ＭＳ Ｐゴシック" charset="-128"/>
              </a:rPr>
              <a:t>Actions/Remediation</a:t>
            </a:r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6051854" y="1518769"/>
            <a:ext cx="2933278" cy="4049713"/>
          </a:xfrm>
          <a:prstGeom prst="roundRect">
            <a:avLst>
              <a:gd name="adj" fmla="val 3849"/>
            </a:avLst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tIns="91440"/>
          <a:lstStyle/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r>
              <a:rPr lang="ca-ES" sz="1000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&lt;Nota: 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Accions </a:t>
            </a:r>
            <a:r>
              <a:rPr lang="ca-ES" sz="1000" dirty="0" err="1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prosades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 o en curs per </a:t>
            </a:r>
            <a:r>
              <a:rPr lang="ca-ES" sz="1000" dirty="0" err="1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solventar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 els temes oberts. </a:t>
            </a:r>
            <a:r>
              <a:rPr lang="ca-ES" sz="100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Què fem per resoldre’ls?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&gt;</a:t>
            </a: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 smtClean="0">
              <a:solidFill>
                <a:prstClr val="black"/>
              </a:solidFill>
              <a:ea typeface="ＭＳ Ｐゴシック" charset="-128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 smtClean="0">
              <a:ea typeface="ＭＳ Ｐゴシック" charset="-128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 smtClean="0">
              <a:ea typeface="ＭＳ Ｐゴシック" charset="-128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25" name="AutoShape 3"/>
          <p:cNvSpPr>
            <a:spLocks noChangeArrowheads="1"/>
          </p:cNvSpPr>
          <p:nvPr/>
        </p:nvSpPr>
        <p:spPr bwMode="auto">
          <a:xfrm>
            <a:off x="193799" y="5830539"/>
            <a:ext cx="8791333" cy="662335"/>
          </a:xfrm>
          <a:prstGeom prst="roundRect">
            <a:avLst>
              <a:gd name="adj" fmla="val 8639"/>
            </a:avLst>
          </a:prstGeom>
          <a:solidFill>
            <a:srgbClr val="FFFFFF"/>
          </a:solidFill>
          <a:ln w="12700">
            <a:solidFill>
              <a:schemeClr val="tx2">
                <a:lumMod val="50000"/>
              </a:schemeClr>
            </a:solidFill>
            <a:round/>
            <a:headEnd/>
            <a:tailEnd/>
          </a:ln>
        </p:spPr>
        <p:txBody>
          <a:bodyPr lIns="36000" tIns="91440" rIns="36000" numCol="3"/>
          <a:lstStyle/>
          <a:p>
            <a:pPr>
              <a:spcBef>
                <a:spcPct val="20000"/>
              </a:spcBef>
              <a:buClr>
                <a:srgbClr val="00B050"/>
              </a:buClr>
              <a:tabLst>
                <a:tab pos="2603500" algn="ctr"/>
              </a:tabLst>
              <a:defRPr/>
            </a:pPr>
            <a:r>
              <a:rPr lang="ca-ES" sz="1050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&lt;Nota: </a:t>
            </a:r>
            <a:r>
              <a:rPr lang="ca-ES" sz="105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Informació de temes que vindran properament i tindran impacte en el servei AM. </a:t>
            </a:r>
            <a:r>
              <a:rPr lang="ca-ES" sz="1050" b="1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Propers reptes</a:t>
            </a:r>
            <a:r>
              <a:rPr lang="ca-ES" sz="105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&gt;</a:t>
            </a:r>
            <a:endParaRPr lang="ca-ES" sz="105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auto">
          <a:xfrm>
            <a:off x="179512" y="5589240"/>
            <a:ext cx="8791332" cy="244475"/>
          </a:xfrm>
          <a:prstGeom prst="roundRect">
            <a:avLst>
              <a:gd name="adj" fmla="val 18282"/>
            </a:avLst>
          </a:prstGeom>
          <a:solidFill>
            <a:srgbClr val="0C2D83"/>
          </a:solidFill>
          <a:ln w="12700" algn="ctr">
            <a:solidFill>
              <a:srgbClr val="0C2D8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On the radar</a:t>
            </a:r>
            <a:endParaRPr lang="en-US" altLang="en-US" sz="1600" b="1" u="sng">
              <a:solidFill>
                <a:srgbClr val="FFFFFF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" name="Rectángulo 37"/>
          <p:cNvSpPr/>
          <p:nvPr/>
        </p:nvSpPr>
        <p:spPr>
          <a:xfrm>
            <a:off x="3131840" y="2536781"/>
            <a:ext cx="5871318" cy="388163"/>
          </a:xfrm>
          <a:prstGeom prst="rect">
            <a:avLst/>
          </a:prstGeom>
          <a:solidFill>
            <a:srgbClr val="DCE6F2">
              <a:alpha val="60000"/>
            </a:srgb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9" name="CuadroTexto 38"/>
          <p:cNvSpPr txBox="1"/>
          <p:nvPr/>
        </p:nvSpPr>
        <p:spPr>
          <a:xfrm>
            <a:off x="3127872" y="2607751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>
              <a:spcBef>
                <a:spcPct val="20000"/>
              </a:spcBef>
              <a:buClr>
                <a:srgbClr val="C00000"/>
              </a:buClr>
              <a:tabLst>
                <a:tab pos="2603500" algn="ctr"/>
              </a:tabLst>
              <a:defRPr/>
            </a:pP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1. HOT SPOT AAAA</a:t>
            </a: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30" name="CuadroTexto 38"/>
          <p:cNvSpPr txBox="1"/>
          <p:nvPr/>
        </p:nvSpPr>
        <p:spPr>
          <a:xfrm>
            <a:off x="6035185" y="2597808"/>
            <a:ext cx="2899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>
              <a:spcBef>
                <a:spcPct val="20000"/>
              </a:spcBef>
              <a:buClr>
                <a:srgbClr val="C00000"/>
              </a:buClr>
              <a:tabLst>
                <a:tab pos="2603500" algn="ctr"/>
              </a:tabLst>
              <a:defRPr/>
            </a:pP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1. ACCIÓ ASSOCIADA A HOT SPOT AAAA</a:t>
            </a: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31" name="Rectángulo 37"/>
          <p:cNvSpPr/>
          <p:nvPr/>
        </p:nvSpPr>
        <p:spPr>
          <a:xfrm>
            <a:off x="3131840" y="2987234"/>
            <a:ext cx="5871318" cy="388163"/>
          </a:xfrm>
          <a:prstGeom prst="rect">
            <a:avLst/>
          </a:prstGeom>
          <a:solidFill>
            <a:srgbClr val="DCE6F2">
              <a:alpha val="60000"/>
            </a:srgb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2" name="CuadroTexto 38"/>
          <p:cNvSpPr txBox="1"/>
          <p:nvPr/>
        </p:nvSpPr>
        <p:spPr>
          <a:xfrm>
            <a:off x="3119875" y="3058204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>
              <a:spcBef>
                <a:spcPct val="20000"/>
              </a:spcBef>
              <a:buClr>
                <a:srgbClr val="C00000"/>
              </a:buClr>
              <a:tabLst>
                <a:tab pos="2603500" algn="ctr"/>
              </a:tabLst>
              <a:defRPr/>
            </a:pPr>
            <a:r>
              <a:rPr lang="ca-ES" sz="1000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2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. HOT SPOT BBBB</a:t>
            </a: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33" name="CuadroTexto 38"/>
          <p:cNvSpPr txBox="1"/>
          <p:nvPr/>
        </p:nvSpPr>
        <p:spPr>
          <a:xfrm>
            <a:off x="6027188" y="3048261"/>
            <a:ext cx="2899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>
              <a:spcBef>
                <a:spcPct val="20000"/>
              </a:spcBef>
              <a:buClr>
                <a:srgbClr val="C00000"/>
              </a:buClr>
              <a:tabLst>
                <a:tab pos="2603500" algn="ctr"/>
              </a:tabLst>
              <a:defRPr/>
            </a:pPr>
            <a:r>
              <a:rPr lang="ca-ES" sz="1000" dirty="0">
                <a:solidFill>
                  <a:prstClr val="black"/>
                </a:solidFill>
                <a:ea typeface="ＭＳ Ｐゴシック" charset="-128"/>
                <a:cs typeface="Arial" charset="0"/>
              </a:rPr>
              <a:t>2</a:t>
            </a:r>
            <a:r>
              <a:rPr lang="ca-ES" sz="1000" dirty="0" smtClean="0">
                <a:solidFill>
                  <a:prstClr val="black"/>
                </a:solidFill>
                <a:ea typeface="ＭＳ Ｐゴシック" charset="-128"/>
                <a:cs typeface="Arial" charset="0"/>
              </a:rPr>
              <a:t>. ACCIÓ ASSOCIADA A HOT SPOT BBBB</a:t>
            </a:r>
            <a:endParaRPr lang="ca-ES" sz="1000" dirty="0">
              <a:solidFill>
                <a:prstClr val="black"/>
              </a:solidFill>
              <a:ea typeface="ＭＳ Ｐゴシック" charset="-128"/>
              <a:cs typeface="Arial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040036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514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99592" y="768124"/>
            <a:ext cx="6480720" cy="428628"/>
          </a:xfrm>
        </p:spPr>
        <p:txBody>
          <a:bodyPr/>
          <a:lstStyle/>
          <a:p>
            <a:r>
              <a:rPr lang="ca-ES" dirty="0" smtClean="0"/>
              <a:t>Quadre </a:t>
            </a:r>
            <a:r>
              <a:rPr lang="ca-ES" dirty="0"/>
              <a:t>de comandament global del servei 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64220-95F3-41FE-BEE7-42E607EE130B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6</a:t>
            </a:fld>
            <a:endParaRPr lang="ca-ES" dirty="0"/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827584" y="1416196"/>
            <a:ext cx="79928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400" dirty="0" smtClean="0"/>
              <a:t>&lt;Incloure quadre de comandament  global del servei&gt;</a:t>
            </a:r>
            <a:endParaRPr lang="ca-ES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840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00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99592" y="768124"/>
            <a:ext cx="4286280" cy="428628"/>
          </a:xfrm>
        </p:spPr>
        <p:txBody>
          <a:bodyPr/>
          <a:lstStyle/>
          <a:p>
            <a:r>
              <a:rPr lang="ca-ES" dirty="0" smtClean="0"/>
              <a:t>Proposta de Facturació</a:t>
            </a:r>
            <a:endParaRPr lang="ca-ES" dirty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64220-95F3-41FE-BEE7-42E607EE130B}" type="datetime4">
              <a:rPr lang="ca-ES" smtClean="0"/>
              <a:t>18 gener de 2023</a:t>
            </a:fld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7</a:t>
            </a:fld>
            <a:endParaRPr lang="ca-ES" dirty="0"/>
          </a:p>
        </p:txBody>
      </p:sp>
      <p:graphicFrame>
        <p:nvGraphicFramePr>
          <p:cNvPr id="8" name="Contenidor de contingut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903105"/>
              </p:ext>
            </p:extLst>
          </p:nvPr>
        </p:nvGraphicFramePr>
        <p:xfrm>
          <a:off x="467544" y="2208284"/>
          <a:ext cx="8229599" cy="2985132"/>
        </p:xfrm>
        <a:graphic>
          <a:graphicData uri="http://schemas.openxmlformats.org/drawingml/2006/table">
            <a:tbl>
              <a:tblPr/>
              <a:tblGrid>
                <a:gridCol w="1500812"/>
                <a:gridCol w="2024487"/>
                <a:gridCol w="725539"/>
                <a:gridCol w="1041499"/>
                <a:gridCol w="854263"/>
                <a:gridCol w="1006393"/>
                <a:gridCol w="1076606"/>
              </a:tblGrid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Proyecto</a:t>
                      </a:r>
                      <a:endParaRPr lang="ca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 XXXXXXX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Any/Mes Facturació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(Múltiples elements)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788"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Tiquets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Import treballat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Import penalitzacions específiques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Import a facturar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Cost/hora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Recurrent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Tecnica Facturable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Correctiu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IVA 21 %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96"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Import a facturar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827584" y="1416196"/>
            <a:ext cx="79928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400" dirty="0" smtClean="0"/>
              <a:t>&lt;</a:t>
            </a:r>
            <a:r>
              <a:rPr lang="es-ES_tradnl" sz="2400" dirty="0" err="1" smtClean="0"/>
              <a:t>Incloure</a:t>
            </a:r>
            <a:r>
              <a:rPr lang="es-ES_tradnl" sz="2400" dirty="0" smtClean="0"/>
              <a:t> la </a:t>
            </a:r>
            <a:r>
              <a:rPr lang="es-ES_tradnl" sz="2400" dirty="0" err="1" smtClean="0"/>
              <a:t>proposta</a:t>
            </a:r>
            <a:r>
              <a:rPr lang="es-ES_tradnl" sz="2400" dirty="0" smtClean="0"/>
              <a:t> de </a:t>
            </a:r>
            <a:r>
              <a:rPr lang="es-ES_tradnl" sz="2400" dirty="0" err="1" smtClean="0"/>
              <a:t>facturació</a:t>
            </a:r>
            <a:r>
              <a:rPr lang="es-ES_tradnl" sz="2400" dirty="0" smtClean="0"/>
              <a:t>&gt;</a:t>
            </a:r>
            <a:endParaRPr lang="es-ES_tradnl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840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01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92696"/>
            <a:ext cx="7704856" cy="504056"/>
          </a:xfrm>
        </p:spPr>
        <p:txBody>
          <a:bodyPr/>
          <a:lstStyle/>
          <a:p>
            <a:r>
              <a:rPr lang="ca-ES" dirty="0" smtClean="0"/>
              <a:t>Acords </a:t>
            </a:r>
            <a:r>
              <a:rPr lang="ca-ES" dirty="0"/>
              <a:t>de Nivell de Servei i tiquets en garantia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8</a:t>
            </a:fld>
            <a:endParaRPr lang="ca-ES" dirty="0"/>
          </a:p>
        </p:txBody>
      </p:sp>
      <p:sp>
        <p:nvSpPr>
          <p:cNvPr id="6" name="Marcador de contenido 2"/>
          <p:cNvSpPr txBox="1">
            <a:spLocks noGrp="1"/>
          </p:cNvSpPr>
          <p:nvPr>
            <p:ph idx="1"/>
          </p:nvPr>
        </p:nvSpPr>
        <p:spPr>
          <a:xfrm>
            <a:off x="806896" y="1196752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None/>
              <a:defRPr/>
            </a:pPr>
            <a:r>
              <a:rPr kumimoji="0" lang="ca-ES" sz="1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&lt;Nota</a:t>
            </a:r>
            <a:r>
              <a:rPr lang="ca-ES" sz="1700" i="1" dirty="0" smtClean="0"/>
              <a:t>:  Històric del compliment dels </a:t>
            </a:r>
            <a:r>
              <a:rPr lang="ca-ES" sz="1700" i="1" dirty="0" err="1" smtClean="0"/>
              <a:t>ANS’s</a:t>
            </a:r>
            <a:r>
              <a:rPr lang="ca-ES" sz="1700" i="1" dirty="0" smtClean="0"/>
              <a:t> del contracte. </a:t>
            </a:r>
            <a:r>
              <a:rPr lang="ca-ES" sz="1700" i="1" dirty="0" err="1" smtClean="0"/>
              <a:t>Detalle</a:t>
            </a:r>
            <a:r>
              <a:rPr lang="ca-ES" sz="1700" i="1" smtClean="0"/>
              <a:t> de los </a:t>
            </a:r>
            <a:r>
              <a:rPr lang="ca-ES" sz="1700" i="1" dirty="0" smtClean="0"/>
              <a:t>tiquets con </a:t>
            </a:r>
            <a:r>
              <a:rPr lang="ca-ES" sz="1700" i="1" dirty="0" err="1" smtClean="0"/>
              <a:t>penalizaciones</a:t>
            </a:r>
            <a:r>
              <a:rPr lang="ca-ES" sz="1700" i="1" dirty="0" smtClean="0"/>
              <a:t>&gt;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ca-ES" sz="1700" i="1" dirty="0" smtClean="0"/>
          </a:p>
        </p:txBody>
      </p:sp>
      <p:sp>
        <p:nvSpPr>
          <p:cNvPr id="9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5EB3C9B6-B2FE-474C-BEB8-A4EADC820BB2}" type="datetime4">
              <a:rPr lang="ca-ES" smtClean="0"/>
              <a:t>18 gener de 2023</a:t>
            </a:fld>
            <a:endParaRPr lang="ca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72072"/>
            <a:ext cx="7867301" cy="1328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052736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3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5041924" y="874404"/>
            <a:ext cx="4105193" cy="597443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764704"/>
            <a:ext cx="7632848" cy="432048"/>
          </a:xfrm>
        </p:spPr>
        <p:txBody>
          <a:bodyPr/>
          <a:lstStyle/>
          <a:p>
            <a:r>
              <a:rPr lang="ca-ES" dirty="0"/>
              <a:t>Seguiment operatiu – Visió global del AM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18E8F-1213-41FC-9100-BF53A2F2FCAF}" type="slidenum">
              <a:rPr lang="ca-ES" smtClean="0"/>
              <a:pPr>
                <a:defRPr/>
              </a:pPr>
              <a:t>9</a:t>
            </a:fld>
            <a:endParaRPr lang="ca-ES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dirty="0" smtClean="0"/>
              <a:t>	</a:t>
            </a:r>
            <a:r>
              <a:rPr lang="ca-ES" sz="1700" i="1" dirty="0" smtClean="0"/>
              <a:t>&lt;Nota: Gràfica de l’evolució econòmica de </a:t>
            </a:r>
            <a:r>
              <a:rPr lang="ca-ES" sz="1700" i="1" dirty="0" err="1" smtClean="0"/>
              <a:t>l’AM</a:t>
            </a:r>
            <a:r>
              <a:rPr lang="ca-ES" sz="1700" i="1" dirty="0" smtClean="0"/>
              <a:t>. Tots els valors corresponen a imports (IVA inclòs), excepte aquells en què s’especifiqui el contrari.&gt;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437112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ca-ES" sz="1600" i="1" dirty="0" smtClean="0">
                <a:latin typeface="+mn-lt"/>
              </a:rPr>
              <a:t>&lt;Nota: El quadre següent conté la facturació per mesos de l’AM. Els % parcial i acumulats es calculen amb la relació COMPROMES/LINIA BASE&gt;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a-ES" sz="17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>
              <a:defRPr/>
            </a:pPr>
            <a:fld id="{3DB40AAE-A1FE-4590-928F-6C476419B1DE}" type="datetime4">
              <a:rPr lang="ca-ES" smtClean="0"/>
              <a:t>18 gener de 2023</a:t>
            </a:fld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359222"/>
              </p:ext>
            </p:extLst>
          </p:nvPr>
        </p:nvGraphicFramePr>
        <p:xfrm>
          <a:off x="457200" y="5085184"/>
          <a:ext cx="8229601" cy="1316233"/>
        </p:xfrm>
        <a:graphic>
          <a:graphicData uri="http://schemas.openxmlformats.org/drawingml/2006/table">
            <a:tbl>
              <a:tblPr/>
              <a:tblGrid>
                <a:gridCol w="1075614"/>
                <a:gridCol w="838685"/>
                <a:gridCol w="528372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  <a:gridCol w="578693"/>
              </a:tblGrid>
              <a:tr h="178687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ene-18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abr-18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ago-18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dic-18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COMPROMES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20.774,35 €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44.874,91 €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65.328,22 €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94.242,78 €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145.110,73 €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149.970,28 €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EXECUTAT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16.541,84 €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38.770,62 €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57.025,18 €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81.448,54 €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101.317,03 €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FACTURAT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4.702,80 €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11.508,56 €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61.609,28 €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66.312,08 €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71.014,88 €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75.717,68 €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14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LINIA BASE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25.187,45 €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54.106,37 €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82.092,42 €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111.011,34 €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138.997,40 €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167.916,32 €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PARCIAL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30,29%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125835">
                <a:tc>
                  <a:txBody>
                    <a:bodyPr/>
                    <a:lstStyle/>
                    <a:p>
                      <a:pPr algn="ctr" fontAlgn="b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ACUMULAT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12987"/>
            <a:ext cx="792480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1184052"/>
            <a:ext cx="75295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697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uia informe Seguiment de l'AM_v1.0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C4A9AEDE-9618-4566-A134-4ECE71721081}" vid="{5369D32A-D26F-4519-B669-CF77562C39D0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Guia informe Seguiment de l'AM_v1.0</Template>
  <TotalTime>557</TotalTime>
  <Words>2215</Words>
  <Application>Microsoft Office PowerPoint</Application>
  <PresentationFormat>Presentació en pantalla (4:3)</PresentationFormat>
  <Paragraphs>1008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Títols de les diapositives</vt:lpstr>
      </vt:variant>
      <vt:variant>
        <vt:i4>24</vt:i4>
      </vt:variant>
    </vt:vector>
  </HeadingPairs>
  <TitlesOfParts>
    <vt:vector size="26" baseType="lpstr">
      <vt:lpstr>Guia informe Seguiment de l'AM_v1.0</vt:lpstr>
      <vt:lpstr>Tema de Office</vt:lpstr>
      <vt:lpstr>Presentació del PowerPoint</vt:lpstr>
      <vt:lpstr>Detalls de la reunió</vt:lpstr>
      <vt:lpstr>Ordre del dia</vt:lpstr>
      <vt:lpstr>Revisió acords i temes pendents comitè anterior</vt:lpstr>
      <vt:lpstr>Seguiment executiu - Visió global de l’AM</vt:lpstr>
      <vt:lpstr>Quadre de comandament global del servei </vt:lpstr>
      <vt:lpstr>Proposta de Facturació</vt:lpstr>
      <vt:lpstr>Acords de Nivell de Servei i tiquets en garantia</vt:lpstr>
      <vt:lpstr>Seguiment operatiu – Visió global del AM</vt:lpstr>
      <vt:lpstr>Seguiment operatiu – Manteniment Correctiu </vt:lpstr>
      <vt:lpstr>Seguiment operatiu – Manteniment Recurrent</vt:lpstr>
      <vt:lpstr>Seguiment operatiu – Evolutiu Recurrent</vt:lpstr>
      <vt:lpstr>Seguiment operatiu – Serveis Transversals de Manteniment</vt:lpstr>
      <vt:lpstr>Seguiment operatiu - Projectes </vt:lpstr>
      <vt:lpstr>Seguiment operatiu – Anàlisi compromès i executat I</vt:lpstr>
      <vt:lpstr>Seguiment operatiu – Anàlisi compromès i executat II</vt:lpstr>
      <vt:lpstr>Seguiment operatiu - Situació de contractes</vt:lpstr>
      <vt:lpstr>Equip de treball</vt:lpstr>
      <vt:lpstr>Equip de treball de l’AM i imputació d’hores</vt:lpstr>
      <vt:lpstr>Revisió tiquets estat Pending others/customer</vt:lpstr>
      <vt:lpstr>Pla de monitorització del servei </vt:lpstr>
      <vt:lpstr>Previsió tasques per els propers mesos</vt:lpstr>
      <vt:lpstr>Altres aspectes rellevants</vt:lpstr>
      <vt:lpstr>Presentació del PowerPoint</vt:lpstr>
    </vt:vector>
  </TitlesOfParts>
  <Company>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Ajuntament de Barcelona</dc:creator>
  <cp:lastModifiedBy>Núria</cp:lastModifiedBy>
  <cp:revision>34</cp:revision>
  <dcterms:created xsi:type="dcterms:W3CDTF">2018-11-28T09:07:09Z</dcterms:created>
  <dcterms:modified xsi:type="dcterms:W3CDTF">2023-01-18T08:36:30Z</dcterms:modified>
</cp:coreProperties>
</file>