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1" r:id="rId5"/>
    <p:sldMasterId id="2147483678" r:id="rId6"/>
    <p:sldMasterId id="2147483681" r:id="rId7"/>
  </p:sldMasterIdLst>
  <p:notesMasterIdLst>
    <p:notesMasterId r:id="rId34"/>
  </p:notesMasterIdLst>
  <p:handoutMasterIdLst>
    <p:handoutMasterId r:id="rId35"/>
  </p:handoutMasterIdLst>
  <p:sldIdLst>
    <p:sldId id="417" r:id="rId8"/>
    <p:sldId id="420" r:id="rId9"/>
    <p:sldId id="282" r:id="rId10"/>
    <p:sldId id="395" r:id="rId11"/>
    <p:sldId id="283" r:id="rId12"/>
    <p:sldId id="338" r:id="rId13"/>
    <p:sldId id="281" r:id="rId14"/>
    <p:sldId id="397" r:id="rId15"/>
    <p:sldId id="264" r:id="rId16"/>
    <p:sldId id="398" r:id="rId17"/>
    <p:sldId id="399" r:id="rId18"/>
    <p:sldId id="400" r:id="rId19"/>
    <p:sldId id="401" r:id="rId20"/>
    <p:sldId id="402" r:id="rId21"/>
    <p:sldId id="383" r:id="rId22"/>
    <p:sldId id="403" r:id="rId23"/>
    <p:sldId id="405" r:id="rId24"/>
    <p:sldId id="404" r:id="rId25"/>
    <p:sldId id="407" r:id="rId26"/>
    <p:sldId id="413" r:id="rId27"/>
    <p:sldId id="408" r:id="rId28"/>
    <p:sldId id="414" r:id="rId29"/>
    <p:sldId id="415" r:id="rId30"/>
    <p:sldId id="416" r:id="rId31"/>
    <p:sldId id="350" r:id="rId32"/>
    <p:sldId id="421" r:id="rId33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ada acte" id="{931DE5B7-8518-48B6-92FD-212E5352A68F}">
          <p14:sldIdLst>
            <p14:sldId id="417"/>
          </p14:sldIdLst>
        </p14:section>
        <p14:section name="Contingut presentació" id="{C1C6E1ED-53E9-4CE7-9624-DCA49DB64D63}">
          <p14:sldIdLst>
            <p14:sldId id="420"/>
            <p14:sldId id="282"/>
            <p14:sldId id="395"/>
            <p14:sldId id="283"/>
            <p14:sldId id="338"/>
            <p14:sldId id="281"/>
            <p14:sldId id="397"/>
            <p14:sldId id="264"/>
            <p14:sldId id="398"/>
            <p14:sldId id="399"/>
            <p14:sldId id="400"/>
            <p14:sldId id="401"/>
            <p14:sldId id="402"/>
            <p14:sldId id="383"/>
            <p14:sldId id="403"/>
            <p14:sldId id="405"/>
            <p14:sldId id="404"/>
            <p14:sldId id="407"/>
            <p14:sldId id="413"/>
            <p14:sldId id="408"/>
            <p14:sldId id="414"/>
            <p14:sldId id="415"/>
            <p14:sldId id="416"/>
            <p14:sldId id="350"/>
            <p14:sldId id="4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3DB"/>
    <a:srgbClr val="C00000"/>
    <a:srgbClr val="FFFFFF"/>
    <a:srgbClr val="F2CCCC"/>
    <a:srgbClr val="F0EAEA"/>
    <a:srgbClr val="D96666"/>
    <a:srgbClr val="F2F2F2"/>
    <a:srgbClr val="666666"/>
    <a:srgbClr val="CD3333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 amb tema 1 - èmfasi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ense estil ni q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Estil amb tema 1 - èmfasi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8" autoAdjust="0"/>
    <p:restoredTop sz="94595" autoAdjust="0"/>
  </p:normalViewPr>
  <p:slideViewPr>
    <p:cSldViewPr snapToGrid="0" showGuides="1">
      <p:cViewPr varScale="1">
        <p:scale>
          <a:sx n="72" d="100"/>
          <a:sy n="72" d="100"/>
        </p:scale>
        <p:origin x="1014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4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77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>
            <a:extLst>
              <a:ext uri="{FF2B5EF4-FFF2-40B4-BE49-F238E27FC236}">
                <a16:creationId xmlns:a16="http://schemas.microsoft.com/office/drawing/2014/main" id="{BAA7525A-767A-4AA5-C576-505B9A32FC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F5C1F683-AC94-81DB-B693-03286DC97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6CB63-8995-48C7-9927-3FA900FABA2A}" type="datetimeFigureOut">
              <a:rPr lang="ca-ES" smtClean="0"/>
              <a:t>5/11/2025</a:t>
            </a:fld>
            <a:endParaRPr lang="ca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EE7FB11C-75D1-1412-659C-DBBAD6587D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386006A0-B6B8-36C4-9DEE-01C131EF30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4A285-62F9-4CF0-B7DA-6E1CAA7B6B7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96926688"/>
      </p:ext>
    </p:extLst>
  </p:cSld>
  <p:clrMap bg1="lt1" tx1="dk1" bg2="lt2" tx2="dk2" accent1="accent1" accent2="accent2" accent3="accent3" accent4="accent4" accent5="accent5" accent6="accent6" hlink="hlink" folHlink="folHlink"/>
  <p:hf hd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>
            <a:extLst>
              <a:ext uri="{FF2B5EF4-FFF2-40B4-BE49-F238E27FC236}">
                <a16:creationId xmlns:a16="http://schemas.microsoft.com/office/drawing/2014/main" id="{1FF66848-D68A-DD60-8FE1-932DFDCA422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ca-ES"/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C4EB2D3E-B05A-34E1-7172-F089B359DD5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C9A26C02-357F-43FC-8548-594879C55D6E}" type="datetime1">
              <a:rPr lang="ca-ES"/>
              <a:pPr lvl="0"/>
              <a:t>5/11/2025</a:t>
            </a:fld>
            <a:endParaRPr lang="ca-ES"/>
          </a:p>
        </p:txBody>
      </p:sp>
      <p:sp>
        <p:nvSpPr>
          <p:cNvPr id="4" name="Contenidor d'imatge de diapositiva 3">
            <a:extLst>
              <a:ext uri="{FF2B5EF4-FFF2-40B4-BE49-F238E27FC236}">
                <a16:creationId xmlns:a16="http://schemas.microsoft.com/office/drawing/2014/main" id="{C484EFC3-EB6E-84D5-826C-DD149D2216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Contenidor de notes 4">
            <a:extLst>
              <a:ext uri="{FF2B5EF4-FFF2-40B4-BE49-F238E27FC236}">
                <a16:creationId xmlns:a16="http://schemas.microsoft.com/office/drawing/2014/main" id="{278940D1-DE3E-EDD7-7CEC-31D76220A0E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175BBE03-53A8-D153-EB2D-4A4D4DA7F5CC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B63E8B99-B821-0629-6832-CB4CE682CD2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6C38C181-AD71-4E41-B926-A738AF06117E}" type="slidenum"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2531701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90241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25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345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- Títol de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1056639" y="1286539"/>
            <a:ext cx="10077525" cy="43007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 typeface="+mj-lt"/>
              <a:buNone/>
              <a:defRPr sz="3600" b="0"/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333333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</p:spTree>
    <p:extLst>
      <p:ext uri="{BB962C8B-B14F-4D97-AF65-F5344CB8AC3E}">
        <p14:creationId xmlns:p14="http://schemas.microsoft.com/office/powerpoint/2010/main" val="254436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 - Dos columnes 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391" y="1620372"/>
            <a:ext cx="5090809" cy="44892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31223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01395" y="1620372"/>
            <a:ext cx="5111345" cy="44892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957677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 - Imat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7473" y="2010656"/>
            <a:ext cx="5256601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088" y="2010656"/>
            <a:ext cx="5246154" cy="4076385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50AD77BE-8445-66D4-BD12-114E4494E8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1276496"/>
            <a:ext cx="10763986" cy="344488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8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2053643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 - Text 2/3 + Imatg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087" y="2010656"/>
            <a:ext cx="6850437" cy="4098925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75077" y="2010655"/>
            <a:ext cx="3493023" cy="4098925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50AD77BE-8445-66D4-BD12-114E4494E8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7" y="1278865"/>
            <a:ext cx="10768013" cy="344488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8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812388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 - Imatge 1/3 + Tex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9406" y="2010656"/>
            <a:ext cx="6816314" cy="4098925"/>
          </a:xfrm>
          <a:prstGeom prst="rect">
            <a:avLst/>
          </a:prstGeom>
        </p:spPr>
        <p:txBody>
          <a:bodyPr wrap="square" lIns="0" tIns="0" rIns="0" b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9092" y="2010655"/>
            <a:ext cx="3527831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D6C8B719-75BB-9642-FD5F-17E3D4BDE6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1278864"/>
            <a:ext cx="10775632" cy="344488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8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228491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4 - Tres colum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855" y="2010656"/>
            <a:ext cx="3527831" cy="409892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32084" y="2010655"/>
            <a:ext cx="3527831" cy="4098925"/>
          </a:xfrm>
          <a:prstGeom prst="rect">
            <a:avLst/>
          </a:prstGeom>
        </p:spPr>
        <p:txBody>
          <a:bodyPr lIns="0" tIns="0" rIns="0" bIns="0"/>
          <a:lstStyle/>
          <a:p>
            <a:endParaRPr lang="ca-ES"/>
          </a:p>
        </p:txBody>
      </p:sp>
      <p:sp>
        <p:nvSpPr>
          <p:cNvPr id="7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84313" y="2010656"/>
            <a:ext cx="3499027" cy="409892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0088" y="1278863"/>
            <a:ext cx="10783252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10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9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890300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5 - Quatre columne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0334" y="1997110"/>
            <a:ext cx="2520000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9328" y="1997109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Contenidor d'imatge 5">
            <a:extLst>
              <a:ext uri="{FF2B5EF4-FFF2-40B4-BE49-F238E27FC236}">
                <a16:creationId xmlns:a16="http://schemas.microsoft.com/office/drawing/2014/main" id="{7E51CB8A-6F81-A6A3-7985-8FA4803E3D7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58825" y="1997109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Contenidor d'imatge 5">
            <a:extLst>
              <a:ext uri="{FF2B5EF4-FFF2-40B4-BE49-F238E27FC236}">
                <a16:creationId xmlns:a16="http://schemas.microsoft.com/office/drawing/2014/main" id="{B77EE090-3C70-99F3-3E59-0C372632AE8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59831" y="1997108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D25A783D-2EE9-051A-6313-97ADE2126A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0087" y="1278664"/>
            <a:ext cx="10791522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11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497755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6 - Quatre columne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58826" y="1997110"/>
            <a:ext cx="2520000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555" y="1997109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Contenidor d'imatge 5">
            <a:extLst>
              <a:ext uri="{FF2B5EF4-FFF2-40B4-BE49-F238E27FC236}">
                <a16:creationId xmlns:a16="http://schemas.microsoft.com/office/drawing/2014/main" id="{7E51CB8A-6F81-A6A3-7985-8FA4803E3D7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08011" y="1997109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Contenidor d'imatge 5">
            <a:extLst>
              <a:ext uri="{FF2B5EF4-FFF2-40B4-BE49-F238E27FC236}">
                <a16:creationId xmlns:a16="http://schemas.microsoft.com/office/drawing/2014/main" id="{B77EE090-3C70-99F3-3E59-0C372632AE8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58283" y="1997108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7C762D0F-A757-3090-2001-A8E4F04C266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0089" y="1278664"/>
            <a:ext cx="10778738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11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296766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7 - Imatge 2/3 +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5078" y="1661160"/>
            <a:ext cx="3500642" cy="433323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8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5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89098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8 - Text 1/3 + Imat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391" y="1638300"/>
            <a:ext cx="3527527" cy="43560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8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5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835057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.2 - 4 pas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5236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5236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0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99855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1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99855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2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94474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 baseline="0"/>
            </a:lvl1pPr>
          </a:lstStyle>
          <a:p>
            <a:pPr lvl="0"/>
            <a:r>
              <a:rPr lang="ca-ES" dirty="0"/>
              <a:t>Feu clic per editar els estils del text del patró.</a:t>
            </a:r>
          </a:p>
          <a:p>
            <a:pPr lvl="0"/>
            <a:r>
              <a:rPr lang="ca-ES" dirty="0"/>
              <a:t>Empleneu de vermell el número en la diapositiva en la que expliqueu aquest pas.</a:t>
            </a:r>
          </a:p>
        </p:txBody>
      </p:sp>
      <p:sp>
        <p:nvSpPr>
          <p:cNvPr id="23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94474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8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89093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9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89093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1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2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76072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- Títol de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4655128" y="1731818"/>
            <a:ext cx="2881744" cy="99391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8000">
                <a:solidFill>
                  <a:srgbClr val="CD3333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1056639" y="3161536"/>
            <a:ext cx="10077525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Font typeface="+mj-lt"/>
              <a:buNone/>
              <a:defRPr sz="3600" b="0"/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6" name="Connector recte 5"/>
          <p:cNvCxnSpPr/>
          <p:nvPr userDrawn="1"/>
        </p:nvCxnSpPr>
        <p:spPr>
          <a:xfrm>
            <a:off x="5008034" y="2929781"/>
            <a:ext cx="2175933" cy="0"/>
          </a:xfrm>
          <a:prstGeom prst="line">
            <a:avLst/>
          </a:prstGeom>
          <a:ln w="9525">
            <a:solidFill>
              <a:srgbClr val="3333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38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- Columnes amb ic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23">
            <a:extLst>
              <a:ext uri="{FF2B5EF4-FFF2-40B4-BE49-F238E27FC236}">
                <a16:creationId xmlns:a16="http://schemas.microsoft.com/office/drawing/2014/main" id="{6ADDA736-8FF5-568C-BD58-2273F848F4D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09930" y="2622419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0" name="Contenidor de text 3">
            <a:extLst>
              <a:ext uri="{FF2B5EF4-FFF2-40B4-BE49-F238E27FC236}">
                <a16:creationId xmlns:a16="http://schemas.microsoft.com/office/drawing/2014/main" id="{7067FEE7-1D1F-A601-5A90-2C7CD78563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85043" y="3321989"/>
            <a:ext cx="2990851" cy="20232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930" y="3321989"/>
            <a:ext cx="2990850" cy="202321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5" name="Contenidor d'imatge 14">
            <a:extLst>
              <a:ext uri="{FF2B5EF4-FFF2-40B4-BE49-F238E27FC236}">
                <a16:creationId xmlns:a16="http://schemas.microsoft.com/office/drawing/2014/main" id="{0217325E-5626-3973-7443-AF77123A36C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09931" y="1734866"/>
            <a:ext cx="734484" cy="734484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17" name="Contenidor de text 3">
            <a:extLst>
              <a:ext uri="{FF2B5EF4-FFF2-40B4-BE49-F238E27FC236}">
                <a16:creationId xmlns:a16="http://schemas.microsoft.com/office/drawing/2014/main" id="{25190C23-E965-4E2F-86D5-9F17C9207E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15816" y="3321989"/>
            <a:ext cx="2990850" cy="20232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23">
            <a:extLst>
              <a:ext uri="{FF2B5EF4-FFF2-40B4-BE49-F238E27FC236}">
                <a16:creationId xmlns:a16="http://schemas.microsoft.com/office/drawing/2014/main" id="{64CE026F-9BF5-A20E-07A9-AC386BDF09D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15816" y="2622419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6" name="Contenidor de text 23">
            <a:extLst>
              <a:ext uri="{FF2B5EF4-FFF2-40B4-BE49-F238E27FC236}">
                <a16:creationId xmlns:a16="http://schemas.microsoft.com/office/drawing/2014/main" id="{1295C2E7-3FC8-EAEA-BEAE-46182484DC9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485044" y="2622419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4" name="Contenidor d'imatge 14">
            <a:extLst>
              <a:ext uri="{FF2B5EF4-FFF2-40B4-BE49-F238E27FC236}">
                <a16:creationId xmlns:a16="http://schemas.microsoft.com/office/drawing/2014/main" id="{0217325E-5626-3973-7443-AF77123A36CD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4586057" y="1734866"/>
            <a:ext cx="734484" cy="734484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16" name="Contenidor d'imatge 14">
            <a:extLst>
              <a:ext uri="{FF2B5EF4-FFF2-40B4-BE49-F238E27FC236}">
                <a16:creationId xmlns:a16="http://schemas.microsoft.com/office/drawing/2014/main" id="{0217325E-5626-3973-7443-AF77123A36CD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8485043" y="1734866"/>
            <a:ext cx="734484" cy="734484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18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3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4081353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 - Columnes amb xif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23">
            <a:extLst>
              <a:ext uri="{FF2B5EF4-FFF2-40B4-BE49-F238E27FC236}">
                <a16:creationId xmlns:a16="http://schemas.microsoft.com/office/drawing/2014/main" id="{6ADDA736-8FF5-568C-BD58-2273F848F4D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09930" y="2907541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0" name="Contenidor de text 3">
            <a:extLst>
              <a:ext uri="{FF2B5EF4-FFF2-40B4-BE49-F238E27FC236}">
                <a16:creationId xmlns:a16="http://schemas.microsoft.com/office/drawing/2014/main" id="{7067FEE7-1D1F-A601-5A90-2C7CD78563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0989" y="3607110"/>
            <a:ext cx="2990850" cy="203241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930" y="3607111"/>
            <a:ext cx="2990850" cy="203241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7" name="Contenidor de text 3">
            <a:extLst>
              <a:ext uri="{FF2B5EF4-FFF2-40B4-BE49-F238E27FC236}">
                <a16:creationId xmlns:a16="http://schemas.microsoft.com/office/drawing/2014/main" id="{25190C23-E965-4E2F-86D5-9F17C9207E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08196" y="3607110"/>
            <a:ext cx="2990850" cy="203241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23">
            <a:extLst>
              <a:ext uri="{FF2B5EF4-FFF2-40B4-BE49-F238E27FC236}">
                <a16:creationId xmlns:a16="http://schemas.microsoft.com/office/drawing/2014/main" id="{64CE026F-9BF5-A20E-07A9-AC386BDF09D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08196" y="2907541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6" name="Contenidor de text 23">
            <a:extLst>
              <a:ext uri="{FF2B5EF4-FFF2-40B4-BE49-F238E27FC236}">
                <a16:creationId xmlns:a16="http://schemas.microsoft.com/office/drawing/2014/main" id="{1295C2E7-3FC8-EAEA-BEAE-46182484DC9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470989" y="2907541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0EA718F3-9A4B-DCBF-3CBF-E84C4FF82AF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0088" y="1270505"/>
            <a:ext cx="10748844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sz="quarter" idx="46" hasCustomPrompt="1"/>
          </p:nvPr>
        </p:nvSpPr>
        <p:spPr>
          <a:xfrm>
            <a:off x="708265" y="1994981"/>
            <a:ext cx="2988414" cy="898525"/>
          </a:xfrm>
          <a:prstGeom prst="rect">
            <a:avLst/>
          </a:prstGeom>
        </p:spPr>
        <p:txBody>
          <a:bodyPr/>
          <a:lstStyle>
            <a:lvl1pPr>
              <a:defRPr sz="6500" b="1"/>
            </a:lvl1pPr>
          </a:lstStyle>
          <a:p>
            <a:pPr lvl="0"/>
            <a:r>
              <a:rPr lang="ca-ES" dirty="0"/>
              <a:t>123</a:t>
            </a:r>
          </a:p>
        </p:txBody>
      </p:sp>
      <p:sp>
        <p:nvSpPr>
          <p:cNvPr id="22" name="Contenidor de text 2"/>
          <p:cNvSpPr>
            <a:spLocks noGrp="1"/>
          </p:cNvSpPr>
          <p:nvPr>
            <p:ph type="body" sz="quarter" idx="47" hasCustomPrompt="1"/>
          </p:nvPr>
        </p:nvSpPr>
        <p:spPr>
          <a:xfrm>
            <a:off x="4608196" y="1994981"/>
            <a:ext cx="2986749" cy="898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 sz="65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lang="ca-ES" dirty="0"/>
              <a:t>000</a:t>
            </a:r>
          </a:p>
        </p:txBody>
      </p:sp>
      <p:sp>
        <p:nvSpPr>
          <p:cNvPr id="23" name="Contenidor de text 2"/>
          <p:cNvSpPr>
            <a:spLocks noGrp="1"/>
          </p:cNvSpPr>
          <p:nvPr>
            <p:ph type="body" sz="quarter" idx="48" hasCustomPrompt="1"/>
          </p:nvPr>
        </p:nvSpPr>
        <p:spPr>
          <a:xfrm>
            <a:off x="8470989" y="1994981"/>
            <a:ext cx="2986749" cy="898525"/>
          </a:xfrm>
          <a:prstGeom prst="rect">
            <a:avLst/>
          </a:prstGeom>
        </p:spPr>
        <p:txBody>
          <a:bodyPr/>
          <a:lstStyle>
            <a:lvl1pPr>
              <a:defRPr sz="6500" b="1"/>
            </a:lvl1pPr>
          </a:lstStyle>
          <a:p>
            <a:pPr lvl="0"/>
            <a:r>
              <a:rPr lang="ca-ES" dirty="0"/>
              <a:t>000</a:t>
            </a:r>
          </a:p>
        </p:txBody>
      </p:sp>
      <p:sp>
        <p:nvSpPr>
          <p:cNvPr id="14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5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390825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 - Xi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23">
            <a:extLst>
              <a:ext uri="{FF2B5EF4-FFF2-40B4-BE49-F238E27FC236}">
                <a16:creationId xmlns:a16="http://schemas.microsoft.com/office/drawing/2014/main" id="{6ADDA736-8FF5-568C-BD58-2273F848F4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9447" y="1672160"/>
            <a:ext cx="1811823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1574" y="1672160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e text 23">
            <a:extLst>
              <a:ext uri="{FF2B5EF4-FFF2-40B4-BE49-F238E27FC236}">
                <a16:creationId xmlns:a16="http://schemas.microsoft.com/office/drawing/2014/main" id="{289682BE-7CC8-214E-B5D3-700D238E17C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79448" y="2335224"/>
            <a:ext cx="1811824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7" name="Contenidor de text 23">
            <a:extLst>
              <a:ext uri="{FF2B5EF4-FFF2-40B4-BE49-F238E27FC236}">
                <a16:creationId xmlns:a16="http://schemas.microsoft.com/office/drawing/2014/main" id="{1AF9F441-F84B-BD75-4E91-72A88DC154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79448" y="3908229"/>
            <a:ext cx="1811824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9" name="Contenidor de text 3">
            <a:extLst>
              <a:ext uri="{FF2B5EF4-FFF2-40B4-BE49-F238E27FC236}">
                <a16:creationId xmlns:a16="http://schemas.microsoft.com/office/drawing/2014/main" id="{5B8E0553-DCD1-36A8-C709-89DADDE145B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591575" y="3908229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0" name="Contenidor de text 23">
            <a:extLst>
              <a:ext uri="{FF2B5EF4-FFF2-40B4-BE49-F238E27FC236}">
                <a16:creationId xmlns:a16="http://schemas.microsoft.com/office/drawing/2014/main" id="{54733E19-F0D8-93B1-69DE-85151228294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79447" y="4571293"/>
            <a:ext cx="1811823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11" name="Contenidor de text 23">
            <a:extLst>
              <a:ext uri="{FF2B5EF4-FFF2-40B4-BE49-F238E27FC236}">
                <a16:creationId xmlns:a16="http://schemas.microsoft.com/office/drawing/2014/main" id="{874B48FE-822A-6916-D6C2-5CBBDB195BD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05486" y="1672160"/>
            <a:ext cx="1826750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12" name="Contenidor de text 3">
            <a:extLst>
              <a:ext uri="{FF2B5EF4-FFF2-40B4-BE49-F238E27FC236}">
                <a16:creationId xmlns:a16="http://schemas.microsoft.com/office/drawing/2014/main" id="{446F761A-CA92-E33F-D0A0-051ABC93AA7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417613" y="1672160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3" name="Contenidor de text 23">
            <a:extLst>
              <a:ext uri="{FF2B5EF4-FFF2-40B4-BE49-F238E27FC236}">
                <a16:creationId xmlns:a16="http://schemas.microsoft.com/office/drawing/2014/main" id="{5A2ACF98-60BC-73F1-82F3-A97B9693DF0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05485" y="2335224"/>
            <a:ext cx="1826750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14" name="Contenidor de text 23">
            <a:extLst>
              <a:ext uri="{FF2B5EF4-FFF2-40B4-BE49-F238E27FC236}">
                <a16:creationId xmlns:a16="http://schemas.microsoft.com/office/drawing/2014/main" id="{46DED709-11FD-47D4-B285-8DB81B10C96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05485" y="3908229"/>
            <a:ext cx="1826750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16" name="Contenidor de text 3">
            <a:extLst>
              <a:ext uri="{FF2B5EF4-FFF2-40B4-BE49-F238E27FC236}">
                <a16:creationId xmlns:a16="http://schemas.microsoft.com/office/drawing/2014/main" id="{E5460FF3-469B-F7B4-CE65-580138747A5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417612" y="3908229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8" name="Contenidor de text 23">
            <a:extLst>
              <a:ext uri="{FF2B5EF4-FFF2-40B4-BE49-F238E27FC236}">
                <a16:creationId xmlns:a16="http://schemas.microsoft.com/office/drawing/2014/main" id="{E96D9D76-20C7-0CAE-8EAF-9267DF8EC0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505485" y="4571293"/>
            <a:ext cx="1826750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20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9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4168153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 - 3 pas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19150" y="3429000"/>
            <a:ext cx="2970688" cy="13913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19150" y="2680830"/>
            <a:ext cx="2970688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4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8096" y="3429000"/>
            <a:ext cx="2970688" cy="13913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8096" y="2680830"/>
            <a:ext cx="2970688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6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7638" y="3429000"/>
            <a:ext cx="2970688" cy="13913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7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17638" y="2680830"/>
            <a:ext cx="2970688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14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987306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 - 4 pas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5236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5236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0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99855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1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99855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2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94474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 baseline="0"/>
            </a:lvl1pPr>
          </a:lstStyle>
          <a:p>
            <a:pPr lvl="0"/>
            <a:r>
              <a:rPr lang="ca-ES" dirty="0"/>
              <a:t>Feu clic per editar els estils del text del patró.</a:t>
            </a:r>
          </a:p>
          <a:p>
            <a:pPr lvl="0"/>
            <a:r>
              <a:rPr lang="ca-ES" dirty="0"/>
              <a:t>Empleneu de vermell el número en la diapositiva en la que expliqueu aquest pas.</a:t>
            </a:r>
          </a:p>
        </p:txBody>
      </p:sp>
      <p:sp>
        <p:nvSpPr>
          <p:cNvPr id="23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94474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8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89093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9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89093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1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2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7352402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 - Tanca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503713" y="4684112"/>
            <a:ext cx="7199087" cy="1565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Adreça web</a:t>
            </a:r>
          </a:p>
        </p:txBody>
      </p:sp>
      <p:sp>
        <p:nvSpPr>
          <p:cNvPr id="15" name="Contenidor de text 3">
            <a:extLst>
              <a:ext uri="{FF2B5EF4-FFF2-40B4-BE49-F238E27FC236}">
                <a16:creationId xmlns:a16="http://schemas.microsoft.com/office/drawing/2014/main" id="{E217CD8D-70F1-8015-AB37-C56A380287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3714" y="3853497"/>
            <a:ext cx="7199086" cy="64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ca-ES" dirty="0"/>
              <a:t>Departament</a:t>
            </a:r>
            <a:br>
              <a:rPr lang="ca-ES" dirty="0"/>
            </a:br>
            <a:r>
              <a:rPr lang="ca-ES" dirty="0"/>
              <a:t>Organisme</a:t>
            </a:r>
          </a:p>
        </p:txBody>
      </p:sp>
      <p:sp>
        <p:nvSpPr>
          <p:cNvPr id="6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503713" y="5083029"/>
            <a:ext cx="7199087" cy="1955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Correu electrònic</a:t>
            </a:r>
          </a:p>
        </p:txBody>
      </p:sp>
      <p:pic>
        <p:nvPicPr>
          <p:cNvPr id="7" name="Imat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71" y="2227995"/>
            <a:ext cx="4422657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11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2 - Tancament 2 logo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503713" y="4690836"/>
            <a:ext cx="7199087" cy="1565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Adreça web</a:t>
            </a:r>
          </a:p>
        </p:txBody>
      </p:sp>
      <p:sp>
        <p:nvSpPr>
          <p:cNvPr id="9" name="Contenidor de text 3">
            <a:extLst>
              <a:ext uri="{FF2B5EF4-FFF2-40B4-BE49-F238E27FC236}">
                <a16:creationId xmlns:a16="http://schemas.microsoft.com/office/drawing/2014/main" id="{E217CD8D-70F1-8015-AB37-C56A380287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3714" y="3860221"/>
            <a:ext cx="7199086" cy="64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ca-ES" dirty="0"/>
              <a:t>Departament</a:t>
            </a:r>
            <a:br>
              <a:rPr lang="ca-ES" dirty="0"/>
            </a:br>
            <a:r>
              <a:rPr lang="ca-ES" dirty="0"/>
              <a:t>Organisme</a:t>
            </a:r>
          </a:p>
        </p:txBody>
      </p:sp>
      <p:sp>
        <p:nvSpPr>
          <p:cNvPr id="11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503713" y="5089753"/>
            <a:ext cx="7199087" cy="1955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Correu electrònic</a:t>
            </a:r>
          </a:p>
        </p:txBody>
      </p:sp>
      <p:pic>
        <p:nvPicPr>
          <p:cNvPr id="2" name="Imatge 1">
            <a:extLst>
              <a:ext uri="{FF2B5EF4-FFF2-40B4-BE49-F238E27FC236}">
                <a16:creationId xmlns:a16="http://schemas.microsoft.com/office/drawing/2014/main" id="{48E6400E-6467-3B3F-96B5-0EF4D83552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79" y="2770091"/>
            <a:ext cx="2823592" cy="72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7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- Títol de secció fons verm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D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4655128" y="1731818"/>
            <a:ext cx="2881744" cy="99391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1056639" y="3161536"/>
            <a:ext cx="10077525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Font typeface="+mj-lt"/>
              <a:buNone/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chemeClr val="bg1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6" name="Connector recte 5"/>
          <p:cNvCxnSpPr/>
          <p:nvPr userDrawn="1"/>
        </p:nvCxnSpPr>
        <p:spPr>
          <a:xfrm>
            <a:off x="5008034" y="2929781"/>
            <a:ext cx="21759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00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- Títol de secció fons amb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700391" y="1109237"/>
            <a:ext cx="2379980" cy="9939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0">
                <a:solidFill>
                  <a:srgbClr val="CD3333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700392" y="2538955"/>
            <a:ext cx="4559299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Font typeface="+mj-lt"/>
              <a:buNone/>
              <a:defRPr sz="3600" b="0"/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333333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8" name="Connector recte 7"/>
          <p:cNvCxnSpPr/>
          <p:nvPr userDrawn="1"/>
        </p:nvCxnSpPr>
        <p:spPr>
          <a:xfrm>
            <a:off x="700391" y="2301130"/>
            <a:ext cx="9436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idor d'imatge 5"/>
          <p:cNvSpPr>
            <a:spLocks noGrp="1"/>
          </p:cNvSpPr>
          <p:nvPr>
            <p:ph type="pic" sz="quarter" idx="10"/>
          </p:nvPr>
        </p:nvSpPr>
        <p:spPr>
          <a:xfrm>
            <a:off x="6526177" y="556261"/>
            <a:ext cx="5094323" cy="5387340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960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 - Títol de secció amb imatge i fons verm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D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719999" y="1109237"/>
            <a:ext cx="2379980" cy="9939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720000" y="2538955"/>
            <a:ext cx="4559300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Font typeface="+mj-lt"/>
              <a:buNone/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chemeClr val="bg1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8" name="Connector recte 7"/>
          <p:cNvCxnSpPr/>
          <p:nvPr userDrawn="1"/>
        </p:nvCxnSpPr>
        <p:spPr>
          <a:xfrm>
            <a:off x="719999" y="2301130"/>
            <a:ext cx="94361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idor d'imatge 5"/>
          <p:cNvSpPr>
            <a:spLocks noGrp="1"/>
          </p:cNvSpPr>
          <p:nvPr>
            <p:ph type="pic" sz="quarter" idx="10"/>
          </p:nvPr>
        </p:nvSpPr>
        <p:spPr>
          <a:xfrm>
            <a:off x="6526176" y="542924"/>
            <a:ext cx="5124803" cy="541591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5145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 - Bu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12424" y="662477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41466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 - 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DDF49706-20D5-2B5C-DBC0-5530A632AC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088" y="1279860"/>
            <a:ext cx="10782666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2005781"/>
            <a:ext cx="10782666" cy="431390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0" indent="0">
              <a:lnSpc>
                <a:spcPct val="100000"/>
              </a:lnSpc>
              <a:buNone/>
              <a:defRPr baseline="0"/>
            </a:lvl2pPr>
          </a:lstStyle>
          <a:p>
            <a:r>
              <a:rPr lang="ca-ES" dirty="0"/>
              <a:t>Feu clic per editar els estils del text del patró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1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55226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 - Text + Imatge + sub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088" y="2010656"/>
            <a:ext cx="5236368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2010656"/>
            <a:ext cx="5246154" cy="4098925"/>
          </a:xfrm>
          <a:prstGeom prst="rect">
            <a:avLst/>
          </a:prstGeom>
        </p:spPr>
        <p:txBody>
          <a:bodyPr lIns="0" tIns="0" rIns="0" bIns="0"/>
          <a:lstStyle/>
          <a:p>
            <a:endParaRPr lang="ca-ES" dirty="0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50AD77BE-8445-66D4-BD12-114E4494E8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1278864"/>
            <a:ext cx="10763986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1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52746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 - Text +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391" y="1620372"/>
            <a:ext cx="5236367" cy="44892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1620372"/>
            <a:ext cx="5246154" cy="4489209"/>
          </a:xfrm>
          <a:prstGeom prst="rect">
            <a:avLst/>
          </a:prstGeom>
        </p:spPr>
        <p:txBody>
          <a:bodyPr lIns="0" tIns="0" rIns="0" bIns="0"/>
          <a:lstStyle/>
          <a:p>
            <a:endParaRPr lang="ca-ES" dirty="0"/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54449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566DA6-0C95-44A8-5E50-C0BF80CC16D4}"/>
              </a:ext>
            </a:extLst>
          </p:cNvPr>
          <p:cNvSpPr/>
          <p:nvPr userDrawn="1"/>
        </p:nvSpPr>
        <p:spPr>
          <a:xfrm>
            <a:off x="0" y="6496217"/>
            <a:ext cx="12192000" cy="3617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35A02D"/>
              </a:solidFill>
            </a:endParaRPr>
          </a:p>
        </p:txBody>
      </p:sp>
      <p:sp>
        <p:nvSpPr>
          <p:cNvPr id="2" name="Contenidor de text 2">
            <a:extLst>
              <a:ext uri="{FF2B5EF4-FFF2-40B4-BE49-F238E27FC236}">
                <a16:creationId xmlns:a16="http://schemas.microsoft.com/office/drawing/2014/main" id="{D4457308-FF82-C17D-1E67-29D27B48A0F5}"/>
              </a:ext>
            </a:extLst>
          </p:cNvPr>
          <p:cNvSpPr txBox="1">
            <a:spLocks/>
          </p:cNvSpPr>
          <p:nvPr userDrawn="1"/>
        </p:nvSpPr>
        <p:spPr>
          <a:xfrm>
            <a:off x="9756471" y="6632065"/>
            <a:ext cx="1735138" cy="118031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5BF7D-2CCE-40BD-A62F-2E8977863C9F}" type="slidenum">
              <a:rPr lang="ca-ES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‹Nº›</a:t>
            </a:fld>
            <a:endParaRPr lang="ca-E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3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5" r:id="rId2"/>
    <p:sldLayoutId id="2147483716" r:id="rId3"/>
    <p:sldLayoutId id="2147483717" r:id="rId4"/>
    <p:sldLayoutId id="2147483718" r:id="rId5"/>
    <p:sldLayoutId id="2147483698" r:id="rId6"/>
    <p:sldLayoutId id="2147483664" r:id="rId7"/>
    <p:sldLayoutId id="2147483686" r:id="rId8"/>
    <p:sldLayoutId id="2147483713" r:id="rId9"/>
    <p:sldLayoutId id="2147483714" r:id="rId10"/>
    <p:sldLayoutId id="2147483688" r:id="rId11"/>
    <p:sldLayoutId id="2147483662" r:id="rId12"/>
    <p:sldLayoutId id="2147483666" r:id="rId13"/>
    <p:sldLayoutId id="2147483663" r:id="rId14"/>
    <p:sldLayoutId id="2147483668" r:id="rId15"/>
    <p:sldLayoutId id="2147483669" r:id="rId16"/>
    <p:sldLayoutId id="2147483695" r:id="rId17"/>
    <p:sldLayoutId id="2147483696" r:id="rId18"/>
    <p:sldLayoutId id="2147483719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E24DEF-01F1-D6A7-E269-E20F8B77A30D}"/>
              </a:ext>
            </a:extLst>
          </p:cNvPr>
          <p:cNvSpPr/>
          <p:nvPr userDrawn="1"/>
        </p:nvSpPr>
        <p:spPr>
          <a:xfrm>
            <a:off x="0" y="6496217"/>
            <a:ext cx="12192000" cy="361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35A02D"/>
              </a:solidFill>
            </a:endParaRP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90E28FE1-2B94-8E1F-B9FF-80F93EC403CB}"/>
              </a:ext>
            </a:extLst>
          </p:cNvPr>
          <p:cNvSpPr txBox="1">
            <a:spLocks/>
          </p:cNvSpPr>
          <p:nvPr userDrawn="1"/>
        </p:nvSpPr>
        <p:spPr>
          <a:xfrm>
            <a:off x="9756471" y="6604072"/>
            <a:ext cx="1735138" cy="168030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5BF7D-2CCE-40BD-A62F-2E8977863C9F}" type="slidenum">
              <a:rPr lang="ca-ES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‹Nº›</a:t>
            </a:fld>
            <a:endParaRPr lang="ca-E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4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9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9D511E-B694-2DCF-FE48-722408B85E2F}"/>
              </a:ext>
            </a:extLst>
          </p:cNvPr>
          <p:cNvSpPr/>
          <p:nvPr userDrawn="1"/>
        </p:nvSpPr>
        <p:spPr>
          <a:xfrm>
            <a:off x="0" y="6496217"/>
            <a:ext cx="12192000" cy="361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35A02D"/>
              </a:solidFill>
            </a:endParaRP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066AE73A-31EB-A167-6E84-7D5300BE35E4}"/>
              </a:ext>
            </a:extLst>
          </p:cNvPr>
          <p:cNvSpPr txBox="1">
            <a:spLocks/>
          </p:cNvSpPr>
          <p:nvPr userDrawn="1"/>
        </p:nvSpPr>
        <p:spPr>
          <a:xfrm>
            <a:off x="9756471" y="6604072"/>
            <a:ext cx="1735138" cy="168030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5BF7D-2CCE-40BD-A62F-2E8977863C9F}" type="slidenum">
              <a:rPr lang="ca-ES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‹Nº›</a:t>
            </a:fld>
            <a:endParaRPr lang="ca-E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8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02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0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Títo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1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9611717-74A3-7EC9-A493-3F905C55064E}"/>
              </a:ext>
            </a:extLst>
          </p:cNvPr>
          <p:cNvSpPr/>
          <p:nvPr/>
        </p:nvSpPr>
        <p:spPr>
          <a:xfrm>
            <a:off x="5850266" y="5559972"/>
            <a:ext cx="5854262" cy="872359"/>
          </a:xfrm>
          <a:prstGeom prst="rect">
            <a:avLst/>
          </a:prstGeom>
          <a:solidFill>
            <a:srgbClr val="EAE3DB"/>
          </a:solidFill>
          <a:ln>
            <a:solidFill>
              <a:srgbClr val="EAE3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6745F2-E314-73C1-E3E3-A38C6E97A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430" y="5758251"/>
            <a:ext cx="2300122" cy="57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14772A3C-F81E-21D7-6C5F-34AD07F47474}"/>
              </a:ext>
            </a:extLst>
          </p:cNvPr>
          <p:cNvGrpSpPr/>
          <p:nvPr/>
        </p:nvGrpSpPr>
        <p:grpSpPr>
          <a:xfrm>
            <a:off x="5754403" y="5613358"/>
            <a:ext cx="2870584" cy="768707"/>
            <a:chOff x="2677835" y="4625849"/>
            <a:chExt cx="2870584" cy="768707"/>
          </a:xfrm>
        </p:grpSpPr>
        <p:pic>
          <p:nvPicPr>
            <p:cNvPr id="11" name="Picture 4" descr="Paeria de Balaguer - Comunicació">
              <a:extLst>
                <a:ext uri="{FF2B5EF4-FFF2-40B4-BE49-F238E27FC236}">
                  <a16:creationId xmlns:a16="http://schemas.microsoft.com/office/drawing/2014/main" id="{2C364202-2F46-9A14-69DE-BB07510288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779"/>
            <a:stretch>
              <a:fillRect/>
            </a:stretch>
          </p:blipFill>
          <p:spPr bwMode="auto">
            <a:xfrm>
              <a:off x="2677835" y="4625849"/>
              <a:ext cx="763501" cy="674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Paeria de Balaguer - Comunicació">
              <a:extLst>
                <a:ext uri="{FF2B5EF4-FFF2-40B4-BE49-F238E27FC236}">
                  <a16:creationId xmlns:a16="http://schemas.microsoft.com/office/drawing/2014/main" id="{C0B828DD-B6EB-3B42-7392-EF514C5773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759"/>
            <a:stretch>
              <a:fillRect/>
            </a:stretch>
          </p:blipFill>
          <p:spPr bwMode="auto">
            <a:xfrm>
              <a:off x="3156056" y="4946167"/>
              <a:ext cx="2392363" cy="44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6538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dirty="0"/>
              <a:t>La meitat est va quedar com a propietat del Bisbat d’Urgell. </a:t>
            </a:r>
          </a:p>
          <a:p>
            <a:r>
              <a:rPr lang="ca-ES" dirty="0"/>
              <a:t>Actualment, allotja el </a:t>
            </a:r>
            <a:r>
              <a:rPr lang="ca-ES" dirty="0">
                <a:solidFill>
                  <a:srgbClr val="C00000"/>
                </a:solidFill>
              </a:rPr>
              <a:t>santuari-basílica</a:t>
            </a:r>
            <a:r>
              <a:rPr lang="ca-ES" dirty="0"/>
              <a:t> del sant Crist de Balaguer, </a:t>
            </a:r>
            <a:r>
              <a:rPr lang="ca-ES" dirty="0">
                <a:solidFill>
                  <a:srgbClr val="C00000"/>
                </a:solidFill>
              </a:rPr>
              <a:t>antiga mesquita </a:t>
            </a:r>
            <a:r>
              <a:rPr lang="ca-ES" dirty="0"/>
              <a:t>aljama de la ciutat. </a:t>
            </a:r>
          </a:p>
          <a:p>
            <a:r>
              <a:rPr lang="ca-ES" dirty="0"/>
              <a:t>Entre </a:t>
            </a:r>
            <a:r>
              <a:rPr lang="ca-ES" dirty="0">
                <a:solidFill>
                  <a:srgbClr val="C00000"/>
                </a:solidFill>
              </a:rPr>
              <a:t>1981 i 1982 </a:t>
            </a:r>
            <a:r>
              <a:rPr lang="ca-ES" dirty="0"/>
              <a:t>es construïren també el </a:t>
            </a:r>
            <a:r>
              <a:rPr lang="ca-ES" dirty="0">
                <a:solidFill>
                  <a:srgbClr val="C00000"/>
                </a:solidFill>
              </a:rPr>
              <a:t>Parc de Bombers </a:t>
            </a:r>
            <a:r>
              <a:rPr lang="ca-ES" dirty="0"/>
              <a:t>i l’</a:t>
            </a:r>
            <a:r>
              <a:rPr lang="ca-ES" dirty="0">
                <a:solidFill>
                  <a:srgbClr val="C00000"/>
                </a:solidFill>
              </a:rPr>
              <a:t>Institut </a:t>
            </a:r>
            <a:r>
              <a:rPr lang="ca-ES" dirty="0" err="1">
                <a:solidFill>
                  <a:srgbClr val="C00000"/>
                </a:solidFill>
              </a:rPr>
              <a:t>Almatà</a:t>
            </a:r>
            <a:r>
              <a:rPr lang="ca-ES" dirty="0"/>
              <a:t> a la zona central del jaciment.</a:t>
            </a:r>
            <a:endParaRPr lang="es-ES" dirty="0"/>
          </a:p>
        </p:txBody>
      </p:sp>
      <p:sp>
        <p:nvSpPr>
          <p:cNvPr id="8" name="Contenidor de text 7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Urbanització </a:t>
            </a:r>
            <a:r>
              <a:rPr lang="ca-ES" dirty="0" err="1"/>
              <a:t>d’Almatà</a:t>
            </a:r>
            <a:endParaRPr lang="ca-ES" dirty="0"/>
          </a:p>
        </p:txBody>
      </p:sp>
      <p:pic>
        <p:nvPicPr>
          <p:cNvPr id="7" name="Picture 2" descr="\\192.168.1.102\Volume_1\MUSEU\Copia_pc_carme\Pla d'Almatà\Consolidació torres 19 i 23, 2015\IMG_0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976" y="2010656"/>
            <a:ext cx="5251505" cy="3501003"/>
          </a:xfrm>
          <a:prstGeom prst="rect">
            <a:avLst/>
          </a:prstGeom>
          <a:noFill/>
        </p:spPr>
      </p:pic>
      <p:sp>
        <p:nvSpPr>
          <p:cNvPr id="6" name="Títo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Urbanització </a:t>
            </a:r>
            <a:r>
              <a:rPr lang="ca-ES" dirty="0" err="1"/>
              <a:t>d’Almatà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399043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>
          <a:xfrm>
            <a:off x="700391" y="2010655"/>
            <a:ext cx="5340486" cy="35010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53118" y="3771903"/>
            <a:ext cx="5305434" cy="735806"/>
          </a:xfrm>
          <a:prstGeom prst="rect">
            <a:avLst/>
          </a:prstGeom>
          <a:solidFill>
            <a:srgbClr val="F2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Contenidor de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dirty="0"/>
              <a:t>La construcció de la piscina de la zona esportiva, el 1983, va treure a la llum les primeres restes arqueològiques: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a-ES" dirty="0"/>
              <a:t>S’havia localitzat una </a:t>
            </a:r>
            <a:r>
              <a:rPr lang="ca-ES" dirty="0">
                <a:solidFill>
                  <a:schemeClr val="accent1"/>
                </a:solidFill>
              </a:rPr>
              <a:t>àrea industrial de terrisseria</a:t>
            </a:r>
            <a:r>
              <a:rPr lang="ca-ES" dirty="0"/>
              <a:t> del </a:t>
            </a:r>
            <a:r>
              <a:rPr lang="ca-ES" dirty="0">
                <a:solidFill>
                  <a:schemeClr val="accent1"/>
                </a:solidFill>
              </a:rPr>
              <a:t>segle XI</a:t>
            </a:r>
            <a:r>
              <a:rPr lang="ca-ES" dirty="0"/>
              <a:t>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a-ES" sz="500" dirty="0"/>
          </a:p>
          <a:p>
            <a:r>
              <a:rPr lang="ca-ES" dirty="0"/>
              <a:t>Es va paralitzar el projecte i es va </a:t>
            </a:r>
            <a:r>
              <a:rPr lang="ca-ES" dirty="0">
                <a:solidFill>
                  <a:schemeClr val="accent1"/>
                </a:solidFill>
              </a:rPr>
              <a:t>declarar el Pla </a:t>
            </a:r>
            <a:r>
              <a:rPr lang="ca-ES" dirty="0" err="1">
                <a:solidFill>
                  <a:schemeClr val="accent1"/>
                </a:solidFill>
              </a:rPr>
              <a:t>d’Almatà</a:t>
            </a:r>
            <a:r>
              <a:rPr lang="ca-ES" dirty="0">
                <a:solidFill>
                  <a:schemeClr val="accent1"/>
                </a:solidFill>
              </a:rPr>
              <a:t> jaciment arqueològic</a:t>
            </a:r>
            <a:r>
              <a:rPr lang="ca-ES" dirty="0"/>
              <a:t>. </a:t>
            </a:r>
          </a:p>
          <a:p>
            <a:endParaRPr lang="ca-ES" sz="500" dirty="0"/>
          </a:p>
          <a:p>
            <a:r>
              <a:rPr lang="ca-ES" dirty="0"/>
              <a:t>Aquell mateix any s’iniciaren les </a:t>
            </a:r>
            <a:r>
              <a:rPr lang="ca-ES" dirty="0">
                <a:solidFill>
                  <a:schemeClr val="accent1"/>
                </a:solidFill>
              </a:rPr>
              <a:t>intervencions arqueològiques</a:t>
            </a:r>
            <a:r>
              <a:rPr lang="ca-ES" dirty="0"/>
              <a:t> des del recentment fundat </a:t>
            </a:r>
            <a:r>
              <a:rPr lang="ca-ES" dirty="0">
                <a:solidFill>
                  <a:schemeClr val="accent1"/>
                </a:solidFill>
              </a:rPr>
              <a:t>Museu de la Noguera.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8" name="Contenidor de text 7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Urbanització </a:t>
            </a:r>
            <a:r>
              <a:rPr lang="ca-ES" dirty="0" err="1"/>
              <a:t>d’Almatà</a:t>
            </a:r>
            <a:endParaRPr lang="ca-ES" dirty="0"/>
          </a:p>
        </p:txBody>
      </p:sp>
      <p:sp>
        <p:nvSpPr>
          <p:cNvPr id="4" name="Títo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Urbanització </a:t>
            </a:r>
            <a:r>
              <a:rPr lang="ca-ES" dirty="0" err="1"/>
              <a:t>d’Almatà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828039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a-ES" dirty="0"/>
              <a:t>Les campanyes d’excavacions arqueològiques</a:t>
            </a:r>
          </a:p>
        </p:txBody>
      </p:sp>
      <p:sp>
        <p:nvSpPr>
          <p:cNvPr id="2" name="Contenidor de text 1"/>
          <p:cNvSpPr>
            <a:spLocks noGrp="1"/>
          </p:cNvSpPr>
          <p:nvPr>
            <p:ph type="body" sz="quarter" idx="10"/>
          </p:nvPr>
        </p:nvSpPr>
        <p:spPr>
          <a:xfrm>
            <a:off x="7958138" y="1452374"/>
            <a:ext cx="3363061" cy="4098925"/>
          </a:xfrm>
        </p:spPr>
        <p:txBody>
          <a:bodyPr/>
          <a:lstStyle/>
          <a:p>
            <a:r>
              <a:rPr lang="ca-ES" dirty="0"/>
              <a:t>Diferents </a:t>
            </a:r>
            <a:r>
              <a:rPr lang="ca-ES" dirty="0">
                <a:solidFill>
                  <a:srgbClr val="C00000"/>
                </a:solidFill>
              </a:rPr>
              <a:t>campanyes </a:t>
            </a:r>
            <a:r>
              <a:rPr lang="ca-ES" dirty="0"/>
              <a:t>d’excavacions arqueològiques al llarg d’aquests </a:t>
            </a:r>
            <a:r>
              <a:rPr lang="ca-ES" dirty="0">
                <a:solidFill>
                  <a:srgbClr val="C00000"/>
                </a:solidFill>
              </a:rPr>
              <a:t>40 anys </a:t>
            </a:r>
            <a:r>
              <a:rPr lang="ca-ES" dirty="0"/>
              <a:t>han posat al descobert: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a-ES" dirty="0"/>
              <a:t>Carrers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a-ES" dirty="0"/>
              <a:t>Illes de cases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a-ES" dirty="0" err="1"/>
              <a:t>Maqabir</a:t>
            </a:r>
            <a:r>
              <a:rPr lang="ca-ES" dirty="0"/>
              <a:t> (cementiris)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a-ES" dirty="0"/>
              <a:t>Espais industrials... </a:t>
            </a:r>
          </a:p>
          <a:p>
            <a:r>
              <a:rPr lang="ca-ES" dirty="0">
                <a:solidFill>
                  <a:srgbClr val="C00000"/>
                </a:solidFill>
              </a:rPr>
              <a:t>Una ciutat abandonada pels seus habitants.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8" name="Contenidor de text 7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Les campanyes d’excavacions arqueològiques</a:t>
            </a:r>
          </a:p>
        </p:txBody>
      </p:sp>
      <p:pic>
        <p:nvPicPr>
          <p:cNvPr id="7" name="Picture 2" descr="\\192.168.1.102\Volume_1\MUSEU\Copia_pc_carme\Pla d'Almatà\Imatges Pla d'Almatà BATABAT\13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976" y="1452374"/>
            <a:ext cx="3559029" cy="1976766"/>
          </a:xfrm>
          <a:prstGeom prst="rect">
            <a:avLst/>
          </a:prstGeom>
          <a:noFill/>
        </p:spPr>
      </p:pic>
      <p:pic>
        <p:nvPicPr>
          <p:cNvPr id="10" name="Picture 3" descr="\\192.168.1.102\Volume_1\MUSEU\Copia_pc_carme\Pla d'Almatà\Imatges Pla d'Almatà BATABAT\12.jpg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976" y="3513660"/>
            <a:ext cx="3559029" cy="2669272"/>
          </a:xfrm>
          <a:prstGeom prst="rect">
            <a:avLst/>
          </a:prstGeom>
          <a:noFill/>
        </p:spPr>
      </p:pic>
      <p:pic>
        <p:nvPicPr>
          <p:cNvPr id="11" name="Picture 4" descr="\\192.168.1.102\Volume_1\MUSEU\Copia_pc_carme\Pla d'Almatà\Imatges Pla d'Almatà BATABAT\40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370895" y="1452374"/>
            <a:ext cx="3415413" cy="4730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215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192.168.1.102\Volume_1\MUSEU\Copia_pc_carme\Pla d'Almatà\rest muralla 2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3456" y="1616586"/>
            <a:ext cx="6665096" cy="4444965"/>
          </a:xfrm>
          <a:prstGeom prst="rect">
            <a:avLst/>
          </a:prstGeom>
          <a:noFill/>
        </p:spPr>
      </p:pic>
      <p:sp>
        <p:nvSpPr>
          <p:cNvPr id="6" name="Títol 5"/>
          <p:cNvSpPr>
            <a:spLocks noGrp="1"/>
          </p:cNvSpPr>
          <p:nvPr>
            <p:ph type="title"/>
          </p:nvPr>
        </p:nvSpPr>
        <p:spPr>
          <a:xfrm>
            <a:off x="700391" y="679155"/>
            <a:ext cx="6231164" cy="428232"/>
          </a:xfrm>
        </p:spPr>
        <p:txBody>
          <a:bodyPr/>
          <a:lstStyle/>
          <a:p>
            <a:r>
              <a:rPr lang="ca-ES" dirty="0"/>
              <a:t>2006 - Bé Cultural d’Interès Nacional</a:t>
            </a:r>
          </a:p>
        </p:txBody>
      </p:sp>
      <p:sp>
        <p:nvSpPr>
          <p:cNvPr id="13" name="Contenidor de text 1"/>
          <p:cNvSpPr txBox="1">
            <a:spLocks/>
          </p:cNvSpPr>
          <p:nvPr/>
        </p:nvSpPr>
        <p:spPr>
          <a:xfrm>
            <a:off x="700391" y="1616586"/>
            <a:ext cx="3735878" cy="464143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54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dirty="0"/>
              <a:t>L’any 2006 finalment el Pla </a:t>
            </a:r>
            <a:r>
              <a:rPr lang="ca-ES" dirty="0" err="1"/>
              <a:t>d’Almatà</a:t>
            </a:r>
            <a:r>
              <a:rPr lang="ca-ES" dirty="0"/>
              <a:t> va ser declarat </a:t>
            </a:r>
            <a:r>
              <a:rPr lang="ca-ES" dirty="0">
                <a:solidFill>
                  <a:srgbClr val="C00000"/>
                </a:solidFill>
              </a:rPr>
              <a:t>bé cultural d’interès nacional</a:t>
            </a:r>
            <a:r>
              <a:rPr lang="ca-ES" dirty="0"/>
              <a:t>. </a:t>
            </a:r>
          </a:p>
          <a:p>
            <a:r>
              <a:rPr lang="ca-ES" dirty="0"/>
              <a:t>Des de l’any 2014 el Departament de Cultura de la Generalitat ha realitzat diferents intervencions de consolidació i restauració a la muralla, l’</a:t>
            </a:r>
            <a:r>
              <a:rPr lang="ca-ES" dirty="0">
                <a:solidFill>
                  <a:srgbClr val="C00000"/>
                </a:solidFill>
              </a:rPr>
              <a:t>única</a:t>
            </a:r>
            <a:r>
              <a:rPr lang="ca-ES" dirty="0"/>
              <a:t> que conservem a </a:t>
            </a:r>
            <a:r>
              <a:rPr lang="ca-ES" dirty="0">
                <a:solidFill>
                  <a:srgbClr val="C00000"/>
                </a:solidFill>
              </a:rPr>
              <a:t>Catalunya</a:t>
            </a:r>
            <a:r>
              <a:rPr lang="ca-ES" dirty="0"/>
              <a:t> d’aquesta època. </a:t>
            </a:r>
            <a:endParaRPr lang="es-ES" dirty="0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2006 – Bé Cultural d’Interès Nacional</a:t>
            </a:r>
          </a:p>
        </p:txBody>
      </p:sp>
    </p:spTree>
    <p:extLst>
      <p:ext uri="{BB962C8B-B14F-4D97-AF65-F5344CB8AC3E}">
        <p14:creationId xmlns:p14="http://schemas.microsoft.com/office/powerpoint/2010/main" val="3326885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192.168.1.102\Volume_1\MUSEU\PLA D'ALMATÀ\RENAIXEMENT\Expo Sala de premsa 17=O 25\Torre  19 1960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2718" b="12718"/>
          <a:stretch>
            <a:fillRect/>
          </a:stretch>
        </p:blipFill>
        <p:spPr bwMode="auto">
          <a:xfrm>
            <a:off x="5972152" y="1946751"/>
            <a:ext cx="5486400" cy="4114800"/>
          </a:xfrm>
          <a:prstGeom prst="rect">
            <a:avLst/>
          </a:prstGeom>
          <a:noFill/>
        </p:spPr>
      </p:pic>
      <p:sp>
        <p:nvSpPr>
          <p:cNvPr id="6" name="Títol 5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a-ES" dirty="0"/>
              <a:t>Recerca arqueològica</a:t>
            </a:r>
          </a:p>
        </p:txBody>
      </p:sp>
      <p:sp>
        <p:nvSpPr>
          <p:cNvPr id="13" name="Contenidor de text 1"/>
          <p:cNvSpPr txBox="1">
            <a:spLocks/>
          </p:cNvSpPr>
          <p:nvPr/>
        </p:nvSpPr>
        <p:spPr>
          <a:xfrm>
            <a:off x="698977" y="1946751"/>
            <a:ext cx="4058762" cy="395566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54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dirty="0"/>
              <a:t>Des de l’any 2018 el Pla </a:t>
            </a:r>
            <a:r>
              <a:rPr lang="ca-ES" dirty="0" err="1"/>
              <a:t>d’Almatà</a:t>
            </a:r>
            <a:r>
              <a:rPr lang="ca-ES" dirty="0"/>
              <a:t> està integrat en els projectes de recerca de la </a:t>
            </a:r>
            <a:r>
              <a:rPr lang="ca-ES" dirty="0">
                <a:solidFill>
                  <a:srgbClr val="C00000"/>
                </a:solidFill>
              </a:rPr>
              <a:t>Universitat Autònoma de Barcelona</a:t>
            </a:r>
            <a:r>
              <a:rPr lang="ca-ES" dirty="0"/>
              <a:t>, amb la col·laboració del </a:t>
            </a:r>
            <a:r>
              <a:rPr lang="ca-ES" dirty="0">
                <a:solidFill>
                  <a:srgbClr val="C00000"/>
                </a:solidFill>
              </a:rPr>
              <a:t>Museu de la Noguera </a:t>
            </a:r>
            <a:r>
              <a:rPr lang="ca-ES" dirty="0"/>
              <a:t>i és </a:t>
            </a:r>
            <a:r>
              <a:rPr lang="ca-ES" dirty="0">
                <a:solidFill>
                  <a:srgbClr val="C00000"/>
                </a:solidFill>
              </a:rPr>
              <a:t>Campus d’Arqueologia </a:t>
            </a:r>
            <a:r>
              <a:rPr lang="ca-ES" dirty="0"/>
              <a:t>per a la formació d’estudiants.</a:t>
            </a:r>
            <a:endParaRPr lang="es-ES" dirty="0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Recerca arqueològica</a:t>
            </a:r>
          </a:p>
        </p:txBody>
      </p:sp>
      <p:pic>
        <p:nvPicPr>
          <p:cNvPr id="8" name="Picture 2" descr="\\192.168.1.102\Volume_1\MUSEU\PLA D'ALMATÀ\Intervenció 2024\Intervenció maig 2024_1.jpe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4"/>
          <a:srcRect l="5583" r="5583"/>
          <a:stretch>
            <a:fillRect/>
          </a:stretch>
        </p:blipFill>
        <p:spPr bwMode="auto">
          <a:xfrm>
            <a:off x="5393531" y="1512785"/>
            <a:ext cx="6065021" cy="4548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553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ol 5"/>
          <p:cNvSpPr>
            <a:spLocks noGrp="1"/>
          </p:cNvSpPr>
          <p:nvPr>
            <p:ph type="title"/>
          </p:nvPr>
        </p:nvSpPr>
        <p:spPr>
          <a:xfrm>
            <a:off x="700391" y="2498987"/>
            <a:ext cx="4252050" cy="920012"/>
          </a:xfrm>
        </p:spPr>
        <p:txBody>
          <a:bodyPr/>
          <a:lstStyle/>
          <a:p>
            <a:r>
              <a:rPr lang="ca-ES" b="1" dirty="0">
                <a:solidFill>
                  <a:schemeClr val="bg2">
                    <a:lumMod val="90000"/>
                  </a:schemeClr>
                </a:solidFill>
              </a:rPr>
              <a:t>Programa de recuperació integral </a:t>
            </a:r>
            <a:br>
              <a:rPr lang="ca-ES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ca-ES" b="1" dirty="0">
                <a:solidFill>
                  <a:schemeClr val="bg2">
                    <a:lumMod val="90000"/>
                  </a:schemeClr>
                </a:solidFill>
              </a:rPr>
              <a:t>del jaciment arqueològic </a:t>
            </a:r>
            <a:br>
              <a:rPr lang="ca-ES" b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ca-ES" b="1" dirty="0">
                <a:solidFill>
                  <a:schemeClr val="bg2">
                    <a:lumMod val="90000"/>
                  </a:schemeClr>
                </a:solidFill>
              </a:rPr>
              <a:t>(2025-2028)</a:t>
            </a:r>
            <a:endParaRPr lang="ca-ES" dirty="0"/>
          </a:p>
        </p:txBody>
      </p:sp>
      <p:pic>
        <p:nvPicPr>
          <p:cNvPr id="7" name="Picture 2" descr="Nueva campaña de excavaciones en el Pla d'Almatà de Balagu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r="18503"/>
          <a:stretch>
            <a:fillRect/>
          </a:stretch>
        </p:blipFill>
        <p:spPr bwMode="auto">
          <a:xfrm>
            <a:off x="5086351" y="384661"/>
            <a:ext cx="6676503" cy="606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297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700390" y="4624668"/>
            <a:ext cx="4671709" cy="1368000"/>
          </a:xfrm>
          <a:prstGeom prst="rect">
            <a:avLst/>
          </a:prstGeom>
          <a:solidFill>
            <a:srgbClr val="F2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0391" y="1588296"/>
            <a:ext cx="4671709" cy="1370231"/>
          </a:xfrm>
          <a:prstGeom prst="rect">
            <a:avLst/>
          </a:prstGeom>
          <a:solidFill>
            <a:srgbClr val="F2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0389" y="3098272"/>
            <a:ext cx="4671709" cy="13866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ítol 5"/>
          <p:cNvSpPr>
            <a:spLocks noGrp="1"/>
          </p:cNvSpPr>
          <p:nvPr>
            <p:ph type="title"/>
          </p:nvPr>
        </p:nvSpPr>
        <p:spPr>
          <a:xfrm>
            <a:off x="700391" y="679155"/>
            <a:ext cx="7450628" cy="428232"/>
          </a:xfrm>
        </p:spPr>
        <p:txBody>
          <a:bodyPr/>
          <a:lstStyle/>
          <a:p>
            <a:r>
              <a:rPr lang="ca-ES" dirty="0"/>
              <a:t>El Pla </a:t>
            </a:r>
            <a:r>
              <a:rPr lang="ca-ES" dirty="0" err="1"/>
              <a:t>d’Almatà</a:t>
            </a:r>
            <a:r>
              <a:rPr lang="ca-ES" dirty="0"/>
              <a:t>. Un jaciment excepcional</a:t>
            </a:r>
          </a:p>
        </p:txBody>
      </p:sp>
      <p:sp>
        <p:nvSpPr>
          <p:cNvPr id="13" name="Contenidor de text 1"/>
          <p:cNvSpPr txBox="1">
            <a:spLocks/>
          </p:cNvSpPr>
          <p:nvPr/>
        </p:nvSpPr>
        <p:spPr>
          <a:xfrm>
            <a:off x="893272" y="1787509"/>
            <a:ext cx="3735878" cy="90515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54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b="1" dirty="0">
                <a:solidFill>
                  <a:srgbClr val="C00000"/>
                </a:solidFill>
              </a:rPr>
              <a:t>Un jaciment arqueològic andalusí únic a Catalunya i un dels més excepcionals de la Mediterrània.</a:t>
            </a:r>
          </a:p>
          <a:p>
            <a:endParaRPr lang="ca-ES" b="1" dirty="0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El Pla </a:t>
            </a:r>
            <a:r>
              <a:rPr lang="ca-ES" dirty="0" err="1"/>
              <a:t>d’Almatà</a:t>
            </a:r>
            <a:r>
              <a:rPr lang="ca-ES" dirty="0"/>
              <a:t>. Un jaciment excepcional</a:t>
            </a:r>
          </a:p>
        </p:txBody>
      </p:sp>
      <p:sp>
        <p:nvSpPr>
          <p:cNvPr id="7" name="Contenidor de text 1"/>
          <p:cNvSpPr txBox="1">
            <a:spLocks/>
          </p:cNvSpPr>
          <p:nvPr/>
        </p:nvSpPr>
        <p:spPr>
          <a:xfrm>
            <a:off x="893272" y="3357455"/>
            <a:ext cx="3735878" cy="90515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54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dirty="0"/>
              <a:t>Un </a:t>
            </a:r>
            <a:r>
              <a:rPr lang="ca-ES" b="1" dirty="0"/>
              <a:t>nucli urbà </a:t>
            </a:r>
            <a:r>
              <a:rPr lang="ca-ES" dirty="0"/>
              <a:t>del segle </a:t>
            </a:r>
            <a:r>
              <a:rPr lang="ca-ES" b="1" dirty="0"/>
              <a:t>VIII-XII </a:t>
            </a:r>
            <a:r>
              <a:rPr lang="ca-ES" dirty="0"/>
              <a:t>sense la superposició de fases més recents.</a:t>
            </a:r>
            <a:endParaRPr lang="ca-ES" b="1" dirty="0"/>
          </a:p>
        </p:txBody>
      </p:sp>
      <p:pic>
        <p:nvPicPr>
          <p:cNvPr id="10" name="Picture 2" descr="Nueva campaña de excavaciones en el Pla d'Almatà de Balaguer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r="18503"/>
          <a:stretch>
            <a:fillRect/>
          </a:stretch>
        </p:blipFill>
        <p:spPr bwMode="auto">
          <a:xfrm>
            <a:off x="6304085" y="1252539"/>
            <a:ext cx="5247359" cy="476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8661" y="4721062"/>
            <a:ext cx="4643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/>
              <a:t>Una oportunitat de </a:t>
            </a:r>
            <a:r>
              <a:rPr lang="ca-ES" b="1" dirty="0"/>
              <a:t>significar</a:t>
            </a:r>
            <a:r>
              <a:rPr lang="ca-ES" dirty="0"/>
              <a:t> un </a:t>
            </a:r>
            <a:r>
              <a:rPr lang="ca-ES" b="1" dirty="0"/>
              <a:t>període</a:t>
            </a:r>
            <a:r>
              <a:rPr lang="ca-ES" dirty="0"/>
              <a:t> del nostre passat </a:t>
            </a:r>
            <a:r>
              <a:rPr lang="ca-ES" b="1" dirty="0"/>
              <a:t>poc conegut </a:t>
            </a:r>
            <a:r>
              <a:rPr lang="ca-ES" dirty="0"/>
              <a:t>i fer-ho amb una </a:t>
            </a:r>
            <a:r>
              <a:rPr lang="ca-ES" b="1" dirty="0"/>
              <a:t>nova mirada </a:t>
            </a:r>
            <a:r>
              <a:rPr lang="ca-ES" dirty="0"/>
              <a:t>immersiva sobre aquest patrimoni.</a:t>
            </a:r>
          </a:p>
        </p:txBody>
      </p:sp>
    </p:spTree>
    <p:extLst>
      <p:ext uri="{BB962C8B-B14F-4D97-AF65-F5344CB8AC3E}">
        <p14:creationId xmlns:p14="http://schemas.microsoft.com/office/powerpoint/2010/main" val="1138397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41706" y="2292349"/>
            <a:ext cx="2021681" cy="2351089"/>
          </a:xfrm>
          <a:prstGeom prst="rect">
            <a:avLst/>
          </a:prstGeom>
          <a:solidFill>
            <a:srgbClr val="F2F2F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rgbClr val="FFABAB"/>
              </a:solidFill>
            </a:endParaRPr>
          </a:p>
        </p:txBody>
      </p:sp>
      <p:sp>
        <p:nvSpPr>
          <p:cNvPr id="46" name="Rectangle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10477" y="2292349"/>
            <a:ext cx="2021681" cy="2351089"/>
          </a:xfrm>
          <a:prstGeom prst="rect">
            <a:avLst/>
          </a:prstGeom>
          <a:solidFill>
            <a:srgbClr val="F2CCC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rgbClr val="FFABAB"/>
              </a:solidFill>
            </a:endParaRPr>
          </a:p>
        </p:txBody>
      </p:sp>
      <p:sp>
        <p:nvSpPr>
          <p:cNvPr id="32" name="Rectangle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79248" y="2292349"/>
            <a:ext cx="2021681" cy="2351089"/>
          </a:xfrm>
          <a:prstGeom prst="rect">
            <a:avLst/>
          </a:prstGeom>
          <a:solidFill>
            <a:srgbClr val="F2F2F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rgbClr val="FFABAB"/>
              </a:solidFill>
            </a:endParaRPr>
          </a:p>
        </p:txBody>
      </p:sp>
      <p:sp>
        <p:nvSpPr>
          <p:cNvPr id="33" name="Contenidor de text 56"/>
          <p:cNvSpPr>
            <a:spLocks noGrp="1"/>
          </p:cNvSpPr>
          <p:nvPr>
            <p:ph type="body" sz="quarter" idx="42"/>
          </p:nvPr>
        </p:nvSpPr>
        <p:spPr>
          <a:xfrm>
            <a:off x="9637123" y="2980868"/>
            <a:ext cx="1612910" cy="540765"/>
          </a:xfrm>
        </p:spPr>
        <p:txBody>
          <a:bodyPr/>
          <a:lstStyle/>
          <a:p>
            <a:r>
              <a:rPr lang="ca-ES" dirty="0"/>
              <a:t>Els ulls de la Història</a:t>
            </a:r>
          </a:p>
        </p:txBody>
      </p:sp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Àmbits d’actuació</a:t>
            </a:r>
          </a:p>
        </p:txBody>
      </p:sp>
      <p:sp>
        <p:nvSpPr>
          <p:cNvPr id="43" name="Rectangle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8976" y="2292349"/>
            <a:ext cx="2021681" cy="2351089"/>
          </a:xfrm>
          <a:prstGeom prst="rect">
            <a:avLst/>
          </a:prstGeom>
          <a:solidFill>
            <a:srgbClr val="F2F2F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rgbClr val="FFABAB"/>
              </a:solidFill>
            </a:endParaRPr>
          </a:p>
        </p:txBody>
      </p:sp>
      <p:sp>
        <p:nvSpPr>
          <p:cNvPr id="20" name="Oval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0136" y="1840278"/>
            <a:ext cx="877841" cy="87784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D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rgbClr val="35A02D"/>
              </a:solidFill>
            </a:endParaRPr>
          </a:p>
        </p:txBody>
      </p:sp>
      <p:sp>
        <p:nvSpPr>
          <p:cNvPr id="21" name="Contenidor de text 18"/>
          <p:cNvSpPr txBox="1">
            <a:spLocks/>
          </p:cNvSpPr>
          <p:nvPr/>
        </p:nvSpPr>
        <p:spPr>
          <a:xfrm>
            <a:off x="1220135" y="1976065"/>
            <a:ext cx="877844" cy="60626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a-ES" sz="2800" dirty="0">
                <a:solidFill>
                  <a:srgbClr val="CD3333"/>
                </a:solidFill>
              </a:rPr>
              <a:t>1</a:t>
            </a:r>
          </a:p>
        </p:txBody>
      </p:sp>
      <p:sp>
        <p:nvSpPr>
          <p:cNvPr id="51" name="Contenidor de text 50"/>
          <p:cNvSpPr>
            <a:spLocks noGrp="1"/>
          </p:cNvSpPr>
          <p:nvPr>
            <p:ph type="body" sz="quarter" idx="36"/>
          </p:nvPr>
        </p:nvSpPr>
        <p:spPr>
          <a:xfrm>
            <a:off x="904124" y="2980868"/>
            <a:ext cx="1612910" cy="540765"/>
          </a:xfrm>
        </p:spPr>
        <p:txBody>
          <a:bodyPr/>
          <a:lstStyle/>
          <a:p>
            <a:r>
              <a:rPr lang="ca-ES" dirty="0"/>
              <a:t>Accessibilitat i millora de la protecció del jaciment</a:t>
            </a:r>
          </a:p>
        </p:txBody>
      </p:sp>
      <p:sp>
        <p:nvSpPr>
          <p:cNvPr id="44" name="Rectangle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70341" y="2279199"/>
            <a:ext cx="2021681" cy="2351089"/>
          </a:xfrm>
          <a:prstGeom prst="rect">
            <a:avLst/>
          </a:prstGeom>
          <a:solidFill>
            <a:srgbClr val="F2CCC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rgbClr val="FFABAB"/>
              </a:solidFill>
            </a:endParaRPr>
          </a:p>
        </p:txBody>
      </p:sp>
      <p:sp>
        <p:nvSpPr>
          <p:cNvPr id="22" name="Oval 21" title="Número"/>
          <p:cNvSpPr/>
          <p:nvPr/>
        </p:nvSpPr>
        <p:spPr>
          <a:xfrm>
            <a:off x="3427132" y="1840278"/>
            <a:ext cx="877841" cy="877841"/>
          </a:xfrm>
          <a:prstGeom prst="ellipse">
            <a:avLst/>
          </a:prstGeom>
          <a:solidFill>
            <a:srgbClr val="F2CCCC"/>
          </a:solidFill>
          <a:ln w="19050">
            <a:solidFill>
              <a:srgbClr val="CD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rgbClr val="F2F2F2"/>
              </a:solidFill>
            </a:endParaRPr>
          </a:p>
        </p:txBody>
      </p:sp>
      <p:sp>
        <p:nvSpPr>
          <p:cNvPr id="23" name="Contenidor de text 18"/>
          <p:cNvSpPr txBox="1">
            <a:spLocks/>
          </p:cNvSpPr>
          <p:nvPr/>
        </p:nvSpPr>
        <p:spPr>
          <a:xfrm>
            <a:off x="3427131" y="1976065"/>
            <a:ext cx="877844" cy="60626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a-ES" sz="28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53" name="Contenidor de text 52"/>
          <p:cNvSpPr>
            <a:spLocks noGrp="1"/>
          </p:cNvSpPr>
          <p:nvPr>
            <p:ph type="body" sz="quarter" idx="38"/>
          </p:nvPr>
        </p:nvSpPr>
        <p:spPr>
          <a:xfrm>
            <a:off x="3091073" y="2967718"/>
            <a:ext cx="1612910" cy="540765"/>
          </a:xfrm>
        </p:spPr>
        <p:txBody>
          <a:bodyPr/>
          <a:lstStyle/>
          <a:p>
            <a:r>
              <a:rPr lang="ca-ES" dirty="0"/>
              <a:t>Estudi i restauració de la muralla</a:t>
            </a:r>
          </a:p>
        </p:txBody>
      </p:sp>
      <p:sp>
        <p:nvSpPr>
          <p:cNvPr id="24" name="Oval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5275" y="1840278"/>
            <a:ext cx="877841" cy="877841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rgbClr val="35A02D"/>
              </a:solidFill>
            </a:endParaRPr>
          </a:p>
        </p:txBody>
      </p:sp>
      <p:sp>
        <p:nvSpPr>
          <p:cNvPr id="25" name="Contenidor de text 18"/>
          <p:cNvSpPr txBox="1">
            <a:spLocks/>
          </p:cNvSpPr>
          <p:nvPr/>
        </p:nvSpPr>
        <p:spPr>
          <a:xfrm>
            <a:off x="5535274" y="1976065"/>
            <a:ext cx="877844" cy="60626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a-ES" sz="28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55" name="Contenidor de text 54"/>
          <p:cNvSpPr>
            <a:spLocks noGrp="1"/>
          </p:cNvSpPr>
          <p:nvPr>
            <p:ph type="body" sz="quarter" idx="40"/>
          </p:nvPr>
        </p:nvSpPr>
        <p:spPr>
          <a:xfrm>
            <a:off x="5255032" y="2980868"/>
            <a:ext cx="1612910" cy="540765"/>
          </a:xfrm>
        </p:spPr>
        <p:txBody>
          <a:bodyPr/>
          <a:lstStyle/>
          <a:p>
            <a:r>
              <a:rPr lang="ca-ES" dirty="0"/>
              <a:t>Adequació del jaciment a la visita pública</a:t>
            </a:r>
          </a:p>
        </p:txBody>
      </p:sp>
      <p:sp>
        <p:nvSpPr>
          <p:cNvPr id="26" name="Oval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48906" y="1840278"/>
            <a:ext cx="877841" cy="877841"/>
          </a:xfrm>
          <a:prstGeom prst="ellipse">
            <a:avLst/>
          </a:prstGeom>
          <a:solidFill>
            <a:srgbClr val="F2CCCC"/>
          </a:solidFill>
          <a:ln w="19050">
            <a:solidFill>
              <a:srgbClr val="CD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rgbClr val="35A02D"/>
              </a:solidFill>
            </a:endParaRPr>
          </a:p>
        </p:txBody>
      </p:sp>
      <p:sp>
        <p:nvSpPr>
          <p:cNvPr id="27" name="Contenidor de text 18"/>
          <p:cNvSpPr txBox="1">
            <a:spLocks/>
          </p:cNvSpPr>
          <p:nvPr/>
        </p:nvSpPr>
        <p:spPr>
          <a:xfrm>
            <a:off x="7748905" y="1976065"/>
            <a:ext cx="877844" cy="60626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a-ES" sz="2800" dirty="0">
                <a:solidFill>
                  <a:srgbClr val="CD3333"/>
                </a:solidFill>
              </a:rPr>
              <a:t>4</a:t>
            </a:r>
          </a:p>
        </p:txBody>
      </p:sp>
      <p:sp>
        <p:nvSpPr>
          <p:cNvPr id="57" name="Contenidor de text 56"/>
          <p:cNvSpPr>
            <a:spLocks noGrp="1"/>
          </p:cNvSpPr>
          <p:nvPr>
            <p:ph type="body" sz="quarter" idx="42"/>
          </p:nvPr>
        </p:nvSpPr>
        <p:spPr>
          <a:xfrm>
            <a:off x="7468352" y="2980868"/>
            <a:ext cx="1612910" cy="540765"/>
          </a:xfrm>
        </p:spPr>
        <p:txBody>
          <a:bodyPr/>
          <a:lstStyle/>
          <a:p>
            <a:r>
              <a:rPr lang="ca-ES" dirty="0"/>
              <a:t>Espai d’acollida als visitants</a:t>
            </a:r>
          </a:p>
        </p:txBody>
      </p:sp>
      <p:sp>
        <p:nvSpPr>
          <p:cNvPr id="49" name="Contenidor de text 48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Àmbits d’Actuació</a:t>
            </a:r>
          </a:p>
        </p:txBody>
      </p:sp>
      <p:sp>
        <p:nvSpPr>
          <p:cNvPr id="34" name="Oval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33794" y="1839217"/>
            <a:ext cx="877841" cy="87784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D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rgbClr val="35A02D"/>
              </a:solidFill>
            </a:endParaRPr>
          </a:p>
        </p:txBody>
      </p:sp>
      <p:sp>
        <p:nvSpPr>
          <p:cNvPr id="35" name="Contenidor de text 18"/>
          <p:cNvSpPr txBox="1">
            <a:spLocks/>
          </p:cNvSpPr>
          <p:nvPr/>
        </p:nvSpPr>
        <p:spPr>
          <a:xfrm>
            <a:off x="9933793" y="1975004"/>
            <a:ext cx="877844" cy="60626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a-ES" sz="2800" dirty="0">
                <a:solidFill>
                  <a:srgbClr val="CD3333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37535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00390" y="1765818"/>
            <a:ext cx="4835995" cy="1432373"/>
          </a:xfrm>
          <a:prstGeom prst="rect">
            <a:avLst/>
          </a:prstGeom>
          <a:solidFill>
            <a:srgbClr val="F2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dirty="0">
                <a:solidFill>
                  <a:schemeClr val="tx1"/>
                </a:solidFill>
              </a:rPr>
              <a:t>Significar l’entitat del jaciment arqueològic, tot millorant l’accessibilitat i garantint una millor protecció i comprensió.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0391" y="3785718"/>
            <a:ext cx="4835993" cy="201982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188" indent="-177800">
              <a:buFont typeface="Courier New" panose="02070309020205020404" pitchFamily="49" charset="0"/>
              <a:buChar char="o"/>
            </a:pPr>
            <a:r>
              <a:rPr lang="ca-ES" dirty="0">
                <a:solidFill>
                  <a:schemeClr val="tx1"/>
                </a:solidFill>
              </a:rPr>
              <a:t>Retirada de la trama urbana actual</a:t>
            </a:r>
          </a:p>
          <a:p>
            <a:pPr marL="357188" indent="-177800">
              <a:buFont typeface="Courier New" panose="02070309020205020404" pitchFamily="49" charset="0"/>
              <a:buChar char="o"/>
            </a:pPr>
            <a:endParaRPr lang="ca-ES" sz="400" dirty="0">
              <a:solidFill>
                <a:schemeClr val="tx1"/>
              </a:solidFill>
            </a:endParaRPr>
          </a:p>
          <a:p>
            <a:pPr marL="357188" indent="-177800">
              <a:buFont typeface="Courier New" panose="02070309020205020404" pitchFamily="49" charset="0"/>
              <a:buChar char="o"/>
            </a:pPr>
            <a:r>
              <a:rPr lang="ca-ES" dirty="0">
                <a:solidFill>
                  <a:schemeClr val="tx1"/>
                </a:solidFill>
              </a:rPr>
              <a:t>Renaturalització del jaciment</a:t>
            </a:r>
          </a:p>
          <a:p>
            <a:pPr marL="357188" indent="-177800">
              <a:buFont typeface="Courier New" panose="02070309020205020404" pitchFamily="49" charset="0"/>
              <a:buChar char="o"/>
            </a:pPr>
            <a:endParaRPr lang="ca-ES" sz="400" dirty="0">
              <a:solidFill>
                <a:schemeClr val="tx1"/>
              </a:solidFill>
            </a:endParaRPr>
          </a:p>
          <a:p>
            <a:pPr marL="357188" indent="-177800">
              <a:buFont typeface="Courier New" panose="02070309020205020404" pitchFamily="49" charset="0"/>
              <a:buChar char="o"/>
            </a:pPr>
            <a:r>
              <a:rPr lang="ca-ES" dirty="0">
                <a:solidFill>
                  <a:schemeClr val="tx1"/>
                </a:solidFill>
              </a:rPr>
              <a:t>Determinació de viaris i accessos</a:t>
            </a:r>
          </a:p>
          <a:p>
            <a:pPr algn="ctr"/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6" name="Títol 5"/>
          <p:cNvSpPr>
            <a:spLocks noGrp="1"/>
          </p:cNvSpPr>
          <p:nvPr>
            <p:ph type="title"/>
          </p:nvPr>
        </p:nvSpPr>
        <p:spPr>
          <a:xfrm>
            <a:off x="700391" y="679155"/>
            <a:ext cx="8643634" cy="428232"/>
          </a:xfrm>
        </p:spPr>
        <p:txBody>
          <a:bodyPr/>
          <a:lstStyle/>
          <a:p>
            <a:r>
              <a:rPr lang="ca-ES" dirty="0">
                <a:solidFill>
                  <a:schemeClr val="accent1"/>
                </a:solidFill>
              </a:rPr>
              <a:t>Accessibilitat i millora de la protecció del jaciment</a:t>
            </a:r>
          </a:p>
        </p:txBody>
      </p:sp>
      <p:sp>
        <p:nvSpPr>
          <p:cNvPr id="13" name="Contenidor de text 1"/>
          <p:cNvSpPr txBox="1">
            <a:spLocks/>
          </p:cNvSpPr>
          <p:nvPr/>
        </p:nvSpPr>
        <p:spPr>
          <a:xfrm>
            <a:off x="3697042" y="2693814"/>
            <a:ext cx="2443162" cy="90515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54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b="1" dirty="0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Accessibilitat i millora de la protecció del jaciment</a:t>
            </a:r>
          </a:p>
        </p:txBody>
      </p:sp>
      <p:pic>
        <p:nvPicPr>
          <p:cNvPr id="15" name="Imat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835" y="1439437"/>
            <a:ext cx="3049540" cy="44743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7845" y="3307289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/>
              <a:t>Actuacions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7845" y="139648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/>
              <a:t>Objectiu</a:t>
            </a:r>
          </a:p>
        </p:txBody>
      </p:sp>
      <p:sp>
        <p:nvSpPr>
          <p:cNvPr id="4" name="Rectangle arrodonit 3"/>
          <p:cNvSpPr/>
          <p:nvPr/>
        </p:nvSpPr>
        <p:spPr>
          <a:xfrm>
            <a:off x="8580323" y="1339314"/>
            <a:ext cx="1564481" cy="285750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dirty="0"/>
              <a:t>Zona residencial</a:t>
            </a:r>
          </a:p>
        </p:txBody>
      </p:sp>
      <p:sp>
        <p:nvSpPr>
          <p:cNvPr id="14" name="Rectangle arrodonit 13"/>
          <p:cNvSpPr/>
          <p:nvPr/>
        </p:nvSpPr>
        <p:spPr>
          <a:xfrm>
            <a:off x="6213132" y="2016953"/>
            <a:ext cx="1564481" cy="285750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dirty="0"/>
              <a:t>Cementiri</a:t>
            </a:r>
          </a:p>
        </p:txBody>
      </p:sp>
      <p:sp>
        <p:nvSpPr>
          <p:cNvPr id="18" name="Rectangle arrodonit 17"/>
          <p:cNvSpPr/>
          <p:nvPr/>
        </p:nvSpPr>
        <p:spPr>
          <a:xfrm>
            <a:off x="8002213" y="4761016"/>
            <a:ext cx="1564481" cy="285750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dirty="0"/>
              <a:t>Zona industrial</a:t>
            </a:r>
          </a:p>
        </p:txBody>
      </p:sp>
      <p:cxnSp>
        <p:nvCxnSpPr>
          <p:cNvPr id="8" name="Connector angular 7"/>
          <p:cNvCxnSpPr/>
          <p:nvPr/>
        </p:nvCxnSpPr>
        <p:spPr>
          <a:xfrm>
            <a:off x="7393781" y="2159828"/>
            <a:ext cx="608432" cy="495591"/>
          </a:xfrm>
          <a:prstGeom prst="bentConnector3">
            <a:avLst>
              <a:gd name="adj1" fmla="val 50000"/>
            </a:avLst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or angular 18"/>
          <p:cNvCxnSpPr>
            <a:stCxn id="4" idx="1"/>
          </p:cNvCxnSpPr>
          <p:nvPr/>
        </p:nvCxnSpPr>
        <p:spPr>
          <a:xfrm rot="10800000" flipV="1">
            <a:off x="8515923" y="1482189"/>
            <a:ext cx="64400" cy="665372"/>
          </a:xfrm>
          <a:prstGeom prst="bentConnector2">
            <a:avLst/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or angular 21"/>
          <p:cNvCxnSpPr/>
          <p:nvPr/>
        </p:nvCxnSpPr>
        <p:spPr>
          <a:xfrm>
            <a:off x="8036293" y="4312257"/>
            <a:ext cx="608432" cy="495591"/>
          </a:xfrm>
          <a:prstGeom prst="bentConnector3">
            <a:avLst>
              <a:gd name="adj1" fmla="val 50000"/>
            </a:avLst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QuadreDeText 22"/>
          <p:cNvSpPr txBox="1"/>
          <p:nvPr/>
        </p:nvSpPr>
        <p:spPr>
          <a:xfrm>
            <a:off x="10022681" y="5667044"/>
            <a:ext cx="1188467" cy="27699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ca-ES" dirty="0">
                <a:solidFill>
                  <a:srgbClr val="999999"/>
                </a:solidFill>
              </a:rPr>
              <a:t>Vista actual</a:t>
            </a:r>
          </a:p>
        </p:txBody>
      </p:sp>
    </p:spTree>
    <p:extLst>
      <p:ext uri="{BB962C8B-B14F-4D97-AF65-F5344CB8AC3E}">
        <p14:creationId xmlns:p14="http://schemas.microsoft.com/office/powerpoint/2010/main" val="1388572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ol 5"/>
          <p:cNvSpPr>
            <a:spLocks noGrp="1"/>
          </p:cNvSpPr>
          <p:nvPr>
            <p:ph type="title"/>
          </p:nvPr>
        </p:nvSpPr>
        <p:spPr>
          <a:xfrm>
            <a:off x="700391" y="679155"/>
            <a:ext cx="8643634" cy="428232"/>
          </a:xfrm>
        </p:spPr>
        <p:txBody>
          <a:bodyPr/>
          <a:lstStyle/>
          <a:p>
            <a:r>
              <a:rPr lang="ca-ES" dirty="0">
                <a:solidFill>
                  <a:schemeClr val="accent1"/>
                </a:solidFill>
              </a:rPr>
              <a:t>Accessibilitat i millora de la protecció del jaciment</a:t>
            </a:r>
          </a:p>
        </p:txBody>
      </p:sp>
      <p:pic>
        <p:nvPicPr>
          <p:cNvPr id="10" name="Imat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1" y="1107387"/>
            <a:ext cx="9257997" cy="5207624"/>
          </a:xfrm>
          <a:prstGeom prst="rect">
            <a:avLst/>
          </a:prstGeom>
        </p:spPr>
      </p:pic>
      <p:sp>
        <p:nvSpPr>
          <p:cNvPr id="18" name="Contenidor de text 4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Accessibilitat i millora de la protecció del jaciment</a:t>
            </a:r>
          </a:p>
        </p:txBody>
      </p:sp>
      <p:sp>
        <p:nvSpPr>
          <p:cNvPr id="5" name="Rectangle arrodonit 4"/>
          <p:cNvSpPr/>
          <p:nvPr/>
        </p:nvSpPr>
        <p:spPr>
          <a:xfrm>
            <a:off x="5336380" y="1392744"/>
            <a:ext cx="1564481" cy="285750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dirty="0"/>
              <a:t>Zona residencial</a:t>
            </a:r>
          </a:p>
        </p:txBody>
      </p:sp>
      <p:sp>
        <p:nvSpPr>
          <p:cNvPr id="7" name="Rectangle arrodonit 6"/>
          <p:cNvSpPr/>
          <p:nvPr/>
        </p:nvSpPr>
        <p:spPr>
          <a:xfrm>
            <a:off x="2591251" y="1724027"/>
            <a:ext cx="1564481" cy="285750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dirty="0"/>
              <a:t>Cementiri</a:t>
            </a:r>
          </a:p>
        </p:txBody>
      </p:sp>
      <p:sp>
        <p:nvSpPr>
          <p:cNvPr id="8" name="Rectangle arrodonit 7"/>
          <p:cNvSpPr/>
          <p:nvPr/>
        </p:nvSpPr>
        <p:spPr>
          <a:xfrm>
            <a:off x="4380332" y="5075341"/>
            <a:ext cx="1564481" cy="285750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dirty="0"/>
              <a:t>Zona industrial</a:t>
            </a:r>
          </a:p>
        </p:txBody>
      </p:sp>
      <p:cxnSp>
        <p:nvCxnSpPr>
          <p:cNvPr id="9" name="Connector angular 8"/>
          <p:cNvCxnSpPr/>
          <p:nvPr/>
        </p:nvCxnSpPr>
        <p:spPr>
          <a:xfrm>
            <a:off x="3771900" y="1866902"/>
            <a:ext cx="471488" cy="419098"/>
          </a:xfrm>
          <a:prstGeom prst="bentConnector3">
            <a:avLst>
              <a:gd name="adj1" fmla="val 50000"/>
            </a:avLst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or angular 10"/>
          <p:cNvCxnSpPr/>
          <p:nvPr/>
        </p:nvCxnSpPr>
        <p:spPr>
          <a:xfrm rot="5400000">
            <a:off x="5053176" y="1754422"/>
            <a:ext cx="566409" cy="128803"/>
          </a:xfrm>
          <a:prstGeom prst="bentConnector3">
            <a:avLst>
              <a:gd name="adj1" fmla="val 3334"/>
            </a:avLst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or angular 11"/>
          <p:cNvCxnSpPr/>
          <p:nvPr/>
        </p:nvCxnSpPr>
        <p:spPr>
          <a:xfrm>
            <a:off x="4414412" y="4626582"/>
            <a:ext cx="608432" cy="495591"/>
          </a:xfrm>
          <a:prstGeom prst="bentConnector3">
            <a:avLst>
              <a:gd name="adj1" fmla="val 50000"/>
            </a:avLst>
          </a:prstGeom>
          <a:ln w="28575"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QuadreDeText 12"/>
          <p:cNvSpPr txBox="1"/>
          <p:nvPr/>
        </p:nvSpPr>
        <p:spPr>
          <a:xfrm>
            <a:off x="10115550" y="5538456"/>
            <a:ext cx="1228725" cy="8309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ca-ES" dirty="0">
                <a:solidFill>
                  <a:srgbClr val="999999"/>
                </a:solidFill>
              </a:rPr>
              <a:t>Eliminació trama urbana </a:t>
            </a:r>
          </a:p>
        </p:txBody>
      </p:sp>
    </p:spTree>
    <p:extLst>
      <p:ext uri="{BB962C8B-B14F-4D97-AF65-F5344CB8AC3E}">
        <p14:creationId xmlns:p14="http://schemas.microsoft.com/office/powerpoint/2010/main" val="1935540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z="2000" dirty="0"/>
              <a:t>Conveni Marc de col·laboració entre la Generalitat de Catalunya i la Paeria de Balaguer pel desenvolupament del Programa de Recuperació, Promoció i Difusió del jaciment arqueològic del Pla </a:t>
            </a:r>
            <a:r>
              <a:rPr lang="ca-ES" sz="2000" dirty="0" err="1"/>
              <a:t>d’Almatà</a:t>
            </a:r>
            <a:r>
              <a:rPr lang="ca-ES" sz="2000" dirty="0"/>
              <a:t>. </a:t>
            </a:r>
            <a:br>
              <a:rPr lang="ca-ES" sz="2000" dirty="0"/>
            </a:br>
            <a:endParaRPr lang="ca-ES" sz="2000" dirty="0"/>
          </a:p>
        </p:txBody>
      </p:sp>
      <p:sp>
        <p:nvSpPr>
          <p:cNvPr id="5" name="Títol 4"/>
          <p:cNvSpPr txBox="1">
            <a:spLocks/>
          </p:cNvSpPr>
          <p:nvPr/>
        </p:nvSpPr>
        <p:spPr>
          <a:xfrm>
            <a:off x="1056639" y="1427838"/>
            <a:ext cx="10077525" cy="10783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800" dirty="0">
                <a:solidFill>
                  <a:schemeClr val="bg1"/>
                </a:solidFill>
              </a:rPr>
              <a:t>El Renaixement del </a:t>
            </a:r>
            <a:br>
              <a:rPr lang="ca-ES" sz="4800" dirty="0">
                <a:solidFill>
                  <a:schemeClr val="bg1"/>
                </a:solidFill>
              </a:rPr>
            </a:br>
            <a:r>
              <a:rPr lang="ca-ES" sz="4800" dirty="0">
                <a:solidFill>
                  <a:schemeClr val="bg1"/>
                </a:solidFill>
              </a:rPr>
              <a:t>Pla </a:t>
            </a:r>
            <a:r>
              <a:rPr lang="ca-ES" sz="4800" dirty="0" err="1">
                <a:solidFill>
                  <a:schemeClr val="bg1"/>
                </a:solidFill>
              </a:rPr>
              <a:t>d’Almatà</a:t>
            </a:r>
            <a:endParaRPr lang="ca-ES" sz="4800" dirty="0">
              <a:solidFill>
                <a:schemeClr val="bg1"/>
              </a:solidFill>
            </a:endParaRPr>
          </a:p>
        </p:txBody>
      </p:sp>
      <p:sp>
        <p:nvSpPr>
          <p:cNvPr id="6" name="Contenidor de text 5"/>
          <p:cNvSpPr txBox="1">
            <a:spLocks/>
          </p:cNvSpPr>
          <p:nvPr/>
        </p:nvSpPr>
        <p:spPr>
          <a:xfrm>
            <a:off x="1060003" y="2887146"/>
            <a:ext cx="5006502" cy="6561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dirty="0">
              <a:solidFill>
                <a:srgbClr val="666666"/>
              </a:solidFill>
            </a:endParaRPr>
          </a:p>
        </p:txBody>
      </p:sp>
      <p:sp>
        <p:nvSpPr>
          <p:cNvPr id="7" name="Contenidor de contingut 2">
            <a:extLst>
              <a:ext uri="{FF2B5EF4-FFF2-40B4-BE49-F238E27FC236}">
                <a16:creationId xmlns:a16="http://schemas.microsoft.com/office/drawing/2014/main" id="{24B61DA1-5C39-ADAB-0F45-3003B657F40D}"/>
              </a:ext>
            </a:extLst>
          </p:cNvPr>
          <p:cNvSpPr txBox="1">
            <a:spLocks/>
          </p:cNvSpPr>
          <p:nvPr/>
        </p:nvSpPr>
        <p:spPr>
          <a:xfrm>
            <a:off x="5202904" y="4441048"/>
            <a:ext cx="5006975" cy="29585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dirty="0">
                <a:solidFill>
                  <a:schemeClr val="bg1"/>
                </a:solidFill>
              </a:rPr>
              <a:t>17 octubre 2025</a:t>
            </a:r>
          </a:p>
        </p:txBody>
      </p:sp>
    </p:spTree>
    <p:extLst>
      <p:ext uri="{BB962C8B-B14F-4D97-AF65-F5344CB8AC3E}">
        <p14:creationId xmlns:p14="http://schemas.microsoft.com/office/powerpoint/2010/main" val="2462635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00390" y="1765818"/>
            <a:ext cx="5378941" cy="1541471"/>
          </a:xfrm>
          <a:prstGeom prst="rect">
            <a:avLst/>
          </a:prstGeom>
          <a:solidFill>
            <a:srgbClr val="F2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dirty="0">
                <a:solidFill>
                  <a:schemeClr val="tx1"/>
                </a:solidFill>
              </a:rPr>
              <a:t>Conservar, estudiar i posar en valor la muralla del Pla </a:t>
            </a:r>
            <a:r>
              <a:rPr lang="ca-ES" dirty="0" err="1">
                <a:solidFill>
                  <a:schemeClr val="tx1"/>
                </a:solidFill>
              </a:rPr>
              <a:t>d’Almatà</a:t>
            </a:r>
            <a:r>
              <a:rPr lang="ca-ES" dirty="0">
                <a:solidFill>
                  <a:schemeClr val="tx1"/>
                </a:solidFill>
              </a:rPr>
              <a:t> com a element clau del sistema defensiu. Integrant-la en el relat patrimonial del jaciment i facilitant-ne la comprensió per part del públic.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0391" y="3958124"/>
            <a:ext cx="5378940" cy="201982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188" indent="-177800">
              <a:buFont typeface="Courier New" panose="02070309020205020404" pitchFamily="49" charset="0"/>
              <a:buChar char="o"/>
            </a:pPr>
            <a:r>
              <a:rPr lang="ca-ES" dirty="0">
                <a:solidFill>
                  <a:schemeClr val="tx1"/>
                </a:solidFill>
              </a:rPr>
              <a:t>Documentació del traçat de la muralla</a:t>
            </a:r>
          </a:p>
          <a:p>
            <a:pPr marL="357188" indent="-177800">
              <a:buFont typeface="Courier New" panose="02070309020205020404" pitchFamily="49" charset="0"/>
              <a:buChar char="o"/>
            </a:pPr>
            <a:r>
              <a:rPr lang="ca-ES" dirty="0">
                <a:solidFill>
                  <a:schemeClr val="tx1"/>
                </a:solidFill>
              </a:rPr>
              <a:t>Anàlisi de l’evolució constructiva</a:t>
            </a:r>
          </a:p>
          <a:p>
            <a:pPr marL="357188" indent="-177800">
              <a:buFont typeface="Courier New" panose="02070309020205020404" pitchFamily="49" charset="0"/>
              <a:buChar char="o"/>
            </a:pPr>
            <a:r>
              <a:rPr lang="ca-ES" dirty="0">
                <a:solidFill>
                  <a:schemeClr val="tx1"/>
                </a:solidFill>
              </a:rPr>
              <a:t>Anàlisi de patologies</a:t>
            </a:r>
          </a:p>
          <a:p>
            <a:pPr marL="357188" indent="-177800">
              <a:buFont typeface="Courier New" panose="02070309020205020404" pitchFamily="49" charset="0"/>
              <a:buChar char="o"/>
            </a:pPr>
            <a:r>
              <a:rPr lang="ca-ES" dirty="0">
                <a:solidFill>
                  <a:schemeClr val="tx1"/>
                </a:solidFill>
              </a:rPr>
              <a:t>Consolidació i Restauració</a:t>
            </a:r>
          </a:p>
          <a:p>
            <a:pPr marL="357188" indent="-177800">
              <a:buFont typeface="Courier New" panose="02070309020205020404" pitchFamily="49" charset="0"/>
              <a:buChar char="o"/>
            </a:pPr>
            <a:r>
              <a:rPr lang="ca-ES" dirty="0">
                <a:solidFill>
                  <a:schemeClr val="tx1"/>
                </a:solidFill>
              </a:rPr>
              <a:t>Integració de la muralla en el recorregut de visita</a:t>
            </a:r>
          </a:p>
        </p:txBody>
      </p:sp>
      <p:sp>
        <p:nvSpPr>
          <p:cNvPr id="6" name="Títol 5"/>
          <p:cNvSpPr>
            <a:spLocks noGrp="1"/>
          </p:cNvSpPr>
          <p:nvPr>
            <p:ph type="title"/>
          </p:nvPr>
        </p:nvSpPr>
        <p:spPr>
          <a:xfrm>
            <a:off x="700391" y="679155"/>
            <a:ext cx="8643634" cy="428232"/>
          </a:xfrm>
        </p:spPr>
        <p:txBody>
          <a:bodyPr/>
          <a:lstStyle/>
          <a:p>
            <a:r>
              <a:rPr lang="ca-ES" dirty="0">
                <a:solidFill>
                  <a:srgbClr val="C00000"/>
                </a:solidFill>
              </a:rPr>
              <a:t>Estudi i restauració de la muralla</a:t>
            </a:r>
            <a:endParaRPr lang="ca-ES" dirty="0">
              <a:solidFill>
                <a:schemeClr val="accent1"/>
              </a:solidFill>
            </a:endParaRPr>
          </a:p>
        </p:txBody>
      </p:sp>
      <p:sp>
        <p:nvSpPr>
          <p:cNvPr id="13" name="Contenidor de text 1"/>
          <p:cNvSpPr txBox="1">
            <a:spLocks/>
          </p:cNvSpPr>
          <p:nvPr/>
        </p:nvSpPr>
        <p:spPr>
          <a:xfrm>
            <a:off x="3697042" y="2693814"/>
            <a:ext cx="2443162" cy="90515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54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b="1" dirty="0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Accessibilitat i millora de la protecció del jaciment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647845" y="3596388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/>
              <a:t>Actuacions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7845" y="139648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/>
              <a:t>Objectiu</a:t>
            </a:r>
          </a:p>
        </p:txBody>
      </p:sp>
      <p:pic>
        <p:nvPicPr>
          <p:cNvPr id="10" name="Imat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90" y="1025762"/>
            <a:ext cx="3637798" cy="514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53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2"/>
          <a:stretch/>
        </p:blipFill>
        <p:spPr>
          <a:xfrm>
            <a:off x="4343303" y="1107279"/>
            <a:ext cx="3491349" cy="241329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0" name="Imat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12" y="1100555"/>
            <a:ext cx="3481886" cy="522692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6" name="Títol 5"/>
          <p:cNvSpPr>
            <a:spLocks noGrp="1"/>
          </p:cNvSpPr>
          <p:nvPr>
            <p:ph type="title"/>
          </p:nvPr>
        </p:nvSpPr>
        <p:spPr>
          <a:xfrm>
            <a:off x="700391" y="679155"/>
            <a:ext cx="8643634" cy="428232"/>
          </a:xfrm>
        </p:spPr>
        <p:txBody>
          <a:bodyPr/>
          <a:lstStyle/>
          <a:p>
            <a:r>
              <a:rPr lang="ca-ES" dirty="0">
                <a:solidFill>
                  <a:srgbClr val="C00000"/>
                </a:solidFill>
              </a:rPr>
              <a:t>Estudi i restauració de la muralla</a:t>
            </a:r>
          </a:p>
        </p:txBody>
      </p:sp>
      <p:pic>
        <p:nvPicPr>
          <p:cNvPr id="8" name="Imatge 7"/>
          <p:cNvPicPr>
            <a:picLocks noChangeAspect="1"/>
          </p:cNvPicPr>
          <p:nvPr/>
        </p:nvPicPr>
        <p:blipFill rotWithShape="1">
          <a:blip r:embed="rId4"/>
          <a:srcRect l="2351"/>
          <a:stretch/>
        </p:blipFill>
        <p:spPr>
          <a:xfrm>
            <a:off x="728657" y="3706875"/>
            <a:ext cx="7108031" cy="26273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Contenidor de text 4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Estudi i restauració de la muralla </a:t>
            </a:r>
          </a:p>
        </p:txBody>
      </p:sp>
      <p:pic>
        <p:nvPicPr>
          <p:cNvPr id="9" name="Imatg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740" y="1349751"/>
            <a:ext cx="1600310" cy="226397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767762" y="1543520"/>
            <a:ext cx="173418" cy="1734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4" name="Connector angular 3"/>
          <p:cNvCxnSpPr>
            <a:stCxn id="2" idx="2"/>
          </p:cNvCxnSpPr>
          <p:nvPr/>
        </p:nvCxnSpPr>
        <p:spPr>
          <a:xfrm rot="10800000" flipV="1">
            <a:off x="1262744" y="1630229"/>
            <a:ext cx="1505019" cy="2076646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414727" y="2112032"/>
            <a:ext cx="173418" cy="17341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26" name="Connector angular 25"/>
          <p:cNvCxnSpPr/>
          <p:nvPr/>
        </p:nvCxnSpPr>
        <p:spPr>
          <a:xfrm>
            <a:off x="2588146" y="2198740"/>
            <a:ext cx="1728000" cy="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or de fletxa recta 31"/>
          <p:cNvCxnSpPr/>
          <p:nvPr/>
        </p:nvCxnSpPr>
        <p:spPr>
          <a:xfrm flipV="1">
            <a:off x="7850138" y="2204349"/>
            <a:ext cx="180000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198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00388" y="1765818"/>
            <a:ext cx="3993053" cy="1378476"/>
          </a:xfrm>
          <a:prstGeom prst="rect">
            <a:avLst/>
          </a:prstGeom>
          <a:solidFill>
            <a:srgbClr val="F2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dirty="0">
                <a:solidFill>
                  <a:schemeClr val="tx1"/>
                </a:solidFill>
              </a:rPr>
              <a:t>Oferir una visió àmplia de la trama urbana de la ciutat i adequar a la visita els espais més significatius.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0390" y="3982662"/>
            <a:ext cx="3993051" cy="201982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tx1"/>
                </a:solidFill>
                <a:cs typeface="Arial"/>
              </a:rPr>
              <a:t>Descoberta</a:t>
            </a:r>
            <a:r>
              <a:rPr lang="en-US" dirty="0">
                <a:solidFill>
                  <a:schemeClr val="tx1"/>
                </a:solidFill>
                <a:cs typeface="Arial"/>
              </a:rPr>
              <a:t> de la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trama</a:t>
            </a:r>
            <a:r>
              <a:rPr lang="en-US" dirty="0">
                <a:solidFill>
                  <a:schemeClr val="tx1"/>
                </a:solidFill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urbana</a:t>
            </a:r>
            <a:endParaRPr lang="en-US" dirty="0">
              <a:solidFill>
                <a:prstClr val="black"/>
              </a:solidFill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tx1"/>
                </a:solidFill>
                <a:cs typeface="Arial"/>
              </a:rPr>
              <a:t>Delimitació</a:t>
            </a:r>
            <a:r>
              <a:rPr lang="en-US" dirty="0">
                <a:solidFill>
                  <a:schemeClr val="tx1"/>
                </a:solidFill>
                <a:cs typeface="Arial"/>
              </a:rPr>
              <a:t> de la zona industrial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tx1"/>
                </a:solidFill>
                <a:cs typeface="Arial"/>
              </a:rPr>
              <a:t>Delimitació</a:t>
            </a:r>
            <a:r>
              <a:rPr lang="en-US" dirty="0">
                <a:solidFill>
                  <a:schemeClr val="tx1"/>
                </a:solidFill>
                <a:cs typeface="Arial"/>
              </a:rPr>
              <a:t>  de les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necròpolis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prstClr val="black"/>
                </a:solidFill>
                <a:cs typeface="Arial"/>
              </a:rPr>
              <a:t>Adequació</a:t>
            </a:r>
            <a:r>
              <a:rPr lang="en-US" dirty="0">
                <a:solidFill>
                  <a:prstClr val="black"/>
                </a:solidFill>
                <a:cs typeface="Arial"/>
              </a:rPr>
              <a:t> de </a:t>
            </a:r>
            <a:r>
              <a:rPr lang="en-US" dirty="0" err="1">
                <a:solidFill>
                  <a:prstClr val="black"/>
                </a:solidFill>
                <a:cs typeface="Arial"/>
              </a:rPr>
              <a:t>l’itinerari</a:t>
            </a:r>
            <a:r>
              <a:rPr lang="en-US" dirty="0">
                <a:solidFill>
                  <a:prstClr val="black"/>
                </a:solidFill>
                <a:cs typeface="Arial"/>
              </a:rPr>
              <a:t> de </a:t>
            </a:r>
            <a:r>
              <a:rPr lang="en-US" dirty="0" err="1">
                <a:solidFill>
                  <a:prstClr val="black"/>
                </a:solidFill>
                <a:cs typeface="Arial"/>
              </a:rPr>
              <a:t>visita</a:t>
            </a:r>
            <a:r>
              <a:rPr lang="en-US" dirty="0">
                <a:solidFill>
                  <a:prstClr val="black"/>
                </a:solidFill>
                <a:cs typeface="Arial"/>
              </a:rPr>
              <a:t> </a:t>
            </a:r>
          </a:p>
        </p:txBody>
      </p:sp>
      <p:sp>
        <p:nvSpPr>
          <p:cNvPr id="6" name="Títol 5"/>
          <p:cNvSpPr>
            <a:spLocks noGrp="1"/>
          </p:cNvSpPr>
          <p:nvPr>
            <p:ph type="title"/>
          </p:nvPr>
        </p:nvSpPr>
        <p:spPr>
          <a:xfrm>
            <a:off x="700391" y="679155"/>
            <a:ext cx="8643634" cy="428232"/>
          </a:xfrm>
        </p:spPr>
        <p:txBody>
          <a:bodyPr/>
          <a:lstStyle/>
          <a:p>
            <a:r>
              <a:rPr lang="ca-ES" dirty="0">
                <a:solidFill>
                  <a:schemeClr val="accent1"/>
                </a:solidFill>
              </a:rPr>
              <a:t>Adequació per a la visita pública</a:t>
            </a:r>
          </a:p>
        </p:txBody>
      </p:sp>
      <p:sp>
        <p:nvSpPr>
          <p:cNvPr id="13" name="Contenidor de text 1"/>
          <p:cNvSpPr txBox="1">
            <a:spLocks/>
          </p:cNvSpPr>
          <p:nvPr/>
        </p:nvSpPr>
        <p:spPr>
          <a:xfrm>
            <a:off x="3697042" y="2693814"/>
            <a:ext cx="2443162" cy="90515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54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b="1" dirty="0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Accessibilitat i millora de la protecció del jaciment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647845" y="3598972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/>
              <a:t>Actuacions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7845" y="139648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/>
              <a:t>Objectiu</a:t>
            </a:r>
          </a:p>
        </p:txBody>
      </p:sp>
      <p:pic>
        <p:nvPicPr>
          <p:cNvPr id="11" name="Imat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80"/>
          <a:stretch/>
        </p:blipFill>
        <p:spPr>
          <a:xfrm>
            <a:off x="5204373" y="1354244"/>
            <a:ext cx="6305456" cy="464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30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t="-154" r="333" b="154"/>
          <a:stretch/>
        </p:blipFill>
        <p:spPr>
          <a:xfrm>
            <a:off x="5186363" y="1354242"/>
            <a:ext cx="6300787" cy="464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0388" y="1765817"/>
            <a:ext cx="3993053" cy="1648895"/>
          </a:xfrm>
          <a:prstGeom prst="rect">
            <a:avLst/>
          </a:prstGeom>
          <a:solidFill>
            <a:srgbClr val="F2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  <a:cs typeface="Arial"/>
              </a:rPr>
              <a:t>Dissenyar</a:t>
            </a:r>
            <a:r>
              <a:rPr lang="en-US" dirty="0">
                <a:solidFill>
                  <a:schemeClr val="tx1"/>
                </a:solidFill>
                <a:cs typeface="Arial"/>
              </a:rPr>
              <a:t>,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construir</a:t>
            </a:r>
            <a:r>
              <a:rPr lang="en-US" dirty="0">
                <a:solidFill>
                  <a:schemeClr val="tx1"/>
                </a:solidFill>
                <a:cs typeface="Arial"/>
              </a:rPr>
              <a:t> i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posar</a:t>
            </a:r>
            <a:r>
              <a:rPr lang="en-US" dirty="0">
                <a:solidFill>
                  <a:schemeClr val="tx1"/>
                </a:solidFill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en</a:t>
            </a:r>
            <a:r>
              <a:rPr lang="en-US" dirty="0">
                <a:solidFill>
                  <a:schemeClr val="tx1"/>
                </a:solidFill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marxa</a:t>
            </a:r>
            <a:r>
              <a:rPr lang="en-US" dirty="0">
                <a:solidFill>
                  <a:schemeClr val="tx1"/>
                </a:solidFill>
                <a:cs typeface="Arial"/>
              </a:rPr>
              <a:t> de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l’espai</a:t>
            </a:r>
            <a:r>
              <a:rPr lang="en-US" dirty="0">
                <a:solidFill>
                  <a:schemeClr val="tx1"/>
                </a:solidFill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d’acollida</a:t>
            </a:r>
            <a:r>
              <a:rPr lang="en-US" dirty="0">
                <a:solidFill>
                  <a:schemeClr val="tx1"/>
                </a:solidFill>
                <a:cs typeface="Arial"/>
              </a:rPr>
              <a:t> i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interpretació</a:t>
            </a:r>
            <a:r>
              <a:rPr lang="en-US" dirty="0">
                <a:solidFill>
                  <a:schemeClr val="tx1"/>
                </a:solidFill>
                <a:cs typeface="Arial"/>
              </a:rPr>
              <a:t>,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recerca</a:t>
            </a:r>
            <a:r>
              <a:rPr lang="en-US" dirty="0">
                <a:solidFill>
                  <a:schemeClr val="tx1"/>
                </a:solidFill>
                <a:cs typeface="Arial"/>
              </a:rPr>
              <a:t> i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divulgació</a:t>
            </a:r>
            <a:r>
              <a:rPr lang="en-US" dirty="0">
                <a:solidFill>
                  <a:schemeClr val="tx1"/>
                </a:solidFill>
                <a:cs typeface="Arial"/>
              </a:rPr>
              <a:t> del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jaciment</a:t>
            </a:r>
            <a:r>
              <a:rPr lang="en-US" dirty="0">
                <a:solidFill>
                  <a:schemeClr val="tx1"/>
                </a:solidFill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arqueològic</a:t>
            </a:r>
            <a:r>
              <a:rPr lang="en-US" dirty="0">
                <a:solidFill>
                  <a:schemeClr val="tx1"/>
                </a:solidFill>
                <a:cs typeface="Arial"/>
              </a:rPr>
              <a:t> del Pla </a:t>
            </a:r>
            <a:r>
              <a:rPr lang="en-US" dirty="0" err="1">
                <a:solidFill>
                  <a:schemeClr val="tx1"/>
                </a:solidFill>
                <a:cs typeface="Arial"/>
              </a:rPr>
              <a:t>d’Almatà</a:t>
            </a:r>
            <a:r>
              <a:rPr lang="en-US" dirty="0">
                <a:solidFill>
                  <a:schemeClr val="tx1"/>
                </a:solidFill>
                <a:cs typeface="Arial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0390" y="3982662"/>
            <a:ext cx="3993051" cy="201982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 indent="-177800">
              <a:buFont typeface="Courier New" panose="02070309020205020404" pitchFamily="49" charset="0"/>
              <a:buChar char="o"/>
              <a:tabLst>
                <a:tab pos="271463" algn="l"/>
              </a:tabLst>
            </a:pPr>
            <a:r>
              <a:rPr lang="en-US" dirty="0" err="1">
                <a:solidFill>
                  <a:schemeClr val="tx1"/>
                </a:solidFill>
              </a:rPr>
              <a:t>Realització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sondejos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arqueològics</a:t>
            </a:r>
            <a:r>
              <a:rPr lang="en-US" dirty="0">
                <a:solidFill>
                  <a:schemeClr val="tx1"/>
                </a:solidFill>
              </a:rPr>
              <a:t> per </a:t>
            </a:r>
            <a:r>
              <a:rPr lang="en-US" dirty="0" err="1">
                <a:solidFill>
                  <a:schemeClr val="tx1"/>
                </a:solidFill>
              </a:rPr>
              <a:t>determinar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ubicació</a:t>
            </a:r>
            <a:endParaRPr lang="en-US" dirty="0">
              <a:solidFill>
                <a:schemeClr val="tx1"/>
              </a:solidFill>
            </a:endParaRPr>
          </a:p>
          <a:p>
            <a:pPr marL="271463" indent="-177800">
              <a:buFont typeface="Courier New" panose="02070309020205020404" pitchFamily="49" charset="0"/>
              <a:buChar char="o"/>
              <a:tabLst>
                <a:tab pos="271463" algn="l"/>
              </a:tabLst>
            </a:pPr>
            <a:r>
              <a:rPr lang="en-US" dirty="0" err="1">
                <a:solidFill>
                  <a:schemeClr val="tx1"/>
                </a:solidFill>
              </a:rPr>
              <a:t>Definició</a:t>
            </a:r>
            <a:r>
              <a:rPr lang="en-US" dirty="0">
                <a:solidFill>
                  <a:schemeClr val="tx1"/>
                </a:solidFill>
              </a:rPr>
              <a:t> del </a:t>
            </a:r>
            <a:r>
              <a:rPr lang="en-US" dirty="0" err="1">
                <a:solidFill>
                  <a:schemeClr val="tx1"/>
                </a:solidFill>
              </a:rPr>
              <a:t>programa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d’usos</a:t>
            </a:r>
            <a:endParaRPr lang="en-US" dirty="0">
              <a:solidFill>
                <a:schemeClr val="tx1"/>
              </a:solidFill>
            </a:endParaRPr>
          </a:p>
          <a:p>
            <a:pPr marL="271463" indent="-177800">
              <a:buFont typeface="Courier New" panose="02070309020205020404" pitchFamily="49" charset="0"/>
              <a:buChar char="o"/>
              <a:tabLst>
                <a:tab pos="271463" algn="l"/>
              </a:tabLst>
            </a:pPr>
            <a:r>
              <a:rPr lang="en-US" dirty="0">
                <a:solidFill>
                  <a:schemeClr val="tx1"/>
                </a:solidFill>
              </a:rPr>
              <a:t>Concurs </a:t>
            </a:r>
            <a:r>
              <a:rPr lang="en-US" dirty="0" err="1">
                <a:solidFill>
                  <a:schemeClr val="tx1"/>
                </a:solidFill>
              </a:rPr>
              <a:t>d'idees</a:t>
            </a:r>
            <a:r>
              <a:rPr lang="en-US" dirty="0">
                <a:solidFill>
                  <a:schemeClr val="tx1"/>
                </a:solidFill>
              </a:rPr>
              <a:t> per </a:t>
            </a:r>
            <a:r>
              <a:rPr lang="en-US" dirty="0" err="1">
                <a:solidFill>
                  <a:schemeClr val="tx1"/>
                </a:solidFill>
              </a:rPr>
              <a:t>seleccionar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projecte</a:t>
            </a:r>
            <a:endParaRPr lang="en-US" dirty="0">
              <a:solidFill>
                <a:schemeClr val="tx1"/>
              </a:solidFill>
            </a:endParaRPr>
          </a:p>
          <a:p>
            <a:pPr marL="271463" indent="-177800">
              <a:buFont typeface="Courier New" panose="02070309020205020404" pitchFamily="49" charset="0"/>
              <a:buChar char="o"/>
              <a:tabLst>
                <a:tab pos="271463" algn="l"/>
              </a:tabLst>
            </a:pPr>
            <a:r>
              <a:rPr lang="en-US" dirty="0" err="1">
                <a:solidFill>
                  <a:schemeClr val="tx1"/>
                </a:solidFill>
              </a:rPr>
              <a:t>Licitació</a:t>
            </a:r>
            <a:r>
              <a:rPr lang="en-US" dirty="0">
                <a:solidFill>
                  <a:schemeClr val="tx1"/>
                </a:solidFill>
              </a:rPr>
              <a:t> i </a:t>
            </a:r>
            <a:r>
              <a:rPr lang="en-US" dirty="0" err="1">
                <a:solidFill>
                  <a:schemeClr val="tx1"/>
                </a:solidFill>
              </a:rPr>
              <a:t>execució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obra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ítol 5"/>
          <p:cNvSpPr>
            <a:spLocks noGrp="1"/>
          </p:cNvSpPr>
          <p:nvPr>
            <p:ph type="title"/>
          </p:nvPr>
        </p:nvSpPr>
        <p:spPr>
          <a:xfrm>
            <a:off x="700391" y="679155"/>
            <a:ext cx="8643634" cy="428232"/>
          </a:xfrm>
        </p:spPr>
        <p:txBody>
          <a:bodyPr/>
          <a:lstStyle/>
          <a:p>
            <a:r>
              <a:rPr lang="ca-ES" dirty="0">
                <a:solidFill>
                  <a:schemeClr val="accent1"/>
                </a:solidFill>
              </a:rPr>
              <a:t>Espai d’acollida</a:t>
            </a:r>
          </a:p>
        </p:txBody>
      </p:sp>
      <p:sp>
        <p:nvSpPr>
          <p:cNvPr id="13" name="Contenidor de text 1"/>
          <p:cNvSpPr txBox="1">
            <a:spLocks/>
          </p:cNvSpPr>
          <p:nvPr/>
        </p:nvSpPr>
        <p:spPr>
          <a:xfrm>
            <a:off x="3697042" y="2693814"/>
            <a:ext cx="2443162" cy="90515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54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b="1" dirty="0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Accessibilitat i millora de la protecció del jaciment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647845" y="3598972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/>
              <a:t>Actuacions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7845" y="139648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/>
              <a:t>Objectiu</a:t>
            </a:r>
          </a:p>
        </p:txBody>
      </p:sp>
    </p:spTree>
    <p:extLst>
      <p:ext uri="{BB962C8B-B14F-4D97-AF65-F5344CB8AC3E}">
        <p14:creationId xmlns:p14="http://schemas.microsoft.com/office/powerpoint/2010/main" val="2452679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00388" y="2071793"/>
            <a:ext cx="5439816" cy="1527179"/>
          </a:xfrm>
          <a:prstGeom prst="rect">
            <a:avLst/>
          </a:prstGeom>
          <a:solidFill>
            <a:srgbClr val="F2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  <a:tabLst>
                <a:tab pos="0" algn="l"/>
                <a:tab pos="179388" algn="l"/>
              </a:tabLst>
            </a:pPr>
            <a:r>
              <a:rPr lang="ca-ES" dirty="0">
                <a:solidFill>
                  <a:schemeClr val="tx1"/>
                </a:solidFill>
              </a:rPr>
              <a:t>Posar en valor el patrimoni andalusí de Balaguer i de Catalunya mitjançant noves narratives inclusives i accessibles, garantint els drets culturals de tota la ciutadania.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0390" y="3982662"/>
            <a:ext cx="5439814" cy="201982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 indent="-177800">
              <a:buFont typeface="Courier New" panose="02070309020205020404" pitchFamily="49" charset="0"/>
              <a:buChar char="o"/>
              <a:tabLst>
                <a:tab pos="271463" algn="l"/>
              </a:tabLst>
            </a:pPr>
            <a:r>
              <a:rPr lang="en-US" sz="1700" dirty="0" err="1">
                <a:solidFill>
                  <a:schemeClr val="tx1"/>
                </a:solidFill>
              </a:rPr>
              <a:t>Creació</a:t>
            </a:r>
            <a:r>
              <a:rPr lang="en-US" sz="1700" dirty="0">
                <a:solidFill>
                  <a:schemeClr val="tx1"/>
                </a:solidFill>
              </a:rPr>
              <a:t> de </a:t>
            </a:r>
            <a:r>
              <a:rPr lang="en-US" sz="1700" dirty="0" err="1">
                <a:solidFill>
                  <a:schemeClr val="tx1"/>
                </a:solidFill>
              </a:rPr>
              <a:t>recursos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interpretatius</a:t>
            </a:r>
            <a:r>
              <a:rPr lang="en-US" sz="1700" dirty="0">
                <a:solidFill>
                  <a:schemeClr val="tx1"/>
                </a:solidFill>
              </a:rPr>
              <a:t>:</a:t>
            </a:r>
          </a:p>
          <a:p>
            <a:pPr marL="728663" lvl="1" indent="-177800">
              <a:buFont typeface="Courier New" panose="02070309020205020404" pitchFamily="49" charset="0"/>
              <a:buChar char="o"/>
              <a:tabLst>
                <a:tab pos="271463" algn="l"/>
              </a:tabLst>
            </a:pPr>
            <a:r>
              <a:rPr lang="en-US" sz="1700" dirty="0">
                <a:solidFill>
                  <a:schemeClr val="tx1"/>
                </a:solidFill>
              </a:rPr>
              <a:t>Nova </a:t>
            </a:r>
            <a:r>
              <a:rPr lang="en-US" sz="1700" dirty="0" err="1">
                <a:solidFill>
                  <a:schemeClr val="tx1"/>
                </a:solidFill>
              </a:rPr>
              <a:t>museografia</a:t>
            </a:r>
            <a:r>
              <a:rPr lang="en-US" sz="1700" dirty="0">
                <a:solidFill>
                  <a:schemeClr val="tx1"/>
                </a:solidFill>
              </a:rPr>
              <a:t> a </a:t>
            </a:r>
            <a:r>
              <a:rPr lang="en-US" sz="1700" dirty="0" err="1">
                <a:solidFill>
                  <a:schemeClr val="tx1"/>
                </a:solidFill>
              </a:rPr>
              <a:t>l’espai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d’acollida</a:t>
            </a:r>
            <a:endParaRPr lang="en-US" sz="1700" dirty="0">
              <a:solidFill>
                <a:schemeClr val="tx1"/>
              </a:solidFill>
            </a:endParaRPr>
          </a:p>
          <a:p>
            <a:pPr marL="728663" lvl="1" indent="-177800">
              <a:buFont typeface="Courier New" panose="02070309020205020404" pitchFamily="49" charset="0"/>
              <a:buChar char="o"/>
              <a:tabLst>
                <a:tab pos="271463" algn="l"/>
              </a:tabLst>
            </a:pPr>
            <a:r>
              <a:rPr lang="en-US" sz="1700" dirty="0" err="1">
                <a:solidFill>
                  <a:schemeClr val="tx1"/>
                </a:solidFill>
              </a:rPr>
              <a:t>Senyalització</a:t>
            </a:r>
            <a:r>
              <a:rPr lang="en-US" sz="1700" dirty="0">
                <a:solidFill>
                  <a:schemeClr val="tx1"/>
                </a:solidFill>
              </a:rPr>
              <a:t> al </a:t>
            </a:r>
            <a:r>
              <a:rPr lang="en-US" sz="1700" dirty="0" err="1">
                <a:solidFill>
                  <a:schemeClr val="tx1"/>
                </a:solidFill>
              </a:rPr>
              <a:t>jaciment</a:t>
            </a:r>
            <a:endParaRPr lang="en-US" sz="1700" dirty="0">
              <a:solidFill>
                <a:schemeClr val="tx1"/>
              </a:solidFill>
            </a:endParaRPr>
          </a:p>
          <a:p>
            <a:pPr marL="728663" lvl="1" indent="-177800">
              <a:buFont typeface="Courier New" panose="02070309020205020404" pitchFamily="49" charset="0"/>
              <a:buChar char="o"/>
              <a:tabLst>
                <a:tab pos="271463" algn="l"/>
              </a:tabLst>
            </a:pPr>
            <a:r>
              <a:rPr lang="en-US" sz="1700" dirty="0" err="1">
                <a:solidFill>
                  <a:schemeClr val="tx1"/>
                </a:solidFill>
              </a:rPr>
              <a:t>Guies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multimèdia</a:t>
            </a:r>
            <a:r>
              <a:rPr lang="en-US" sz="1700" dirty="0">
                <a:solidFill>
                  <a:schemeClr val="tx1"/>
                </a:solidFill>
              </a:rPr>
              <a:t> (</a:t>
            </a:r>
            <a:r>
              <a:rPr lang="en-US" sz="1700" dirty="0" err="1">
                <a:solidFill>
                  <a:schemeClr val="tx1"/>
                </a:solidFill>
              </a:rPr>
              <a:t>públic</a:t>
            </a:r>
            <a:r>
              <a:rPr lang="en-US" sz="1700" dirty="0">
                <a:solidFill>
                  <a:schemeClr val="tx1"/>
                </a:solidFill>
              </a:rPr>
              <a:t> adult – </a:t>
            </a:r>
            <a:r>
              <a:rPr lang="en-US" sz="1700" dirty="0" err="1">
                <a:solidFill>
                  <a:schemeClr val="tx1"/>
                </a:solidFill>
              </a:rPr>
              <a:t>públic</a:t>
            </a:r>
            <a:r>
              <a:rPr lang="en-US" sz="1700" dirty="0">
                <a:solidFill>
                  <a:schemeClr val="tx1"/>
                </a:solidFill>
              </a:rPr>
              <a:t> familiar)</a:t>
            </a:r>
          </a:p>
          <a:p>
            <a:pPr marL="728663" lvl="1" indent="-177800">
              <a:buFont typeface="Courier New" panose="02070309020205020404" pitchFamily="49" charset="0"/>
              <a:buChar char="o"/>
              <a:tabLst>
                <a:tab pos="271463" algn="l"/>
              </a:tabLst>
            </a:pPr>
            <a:r>
              <a:rPr lang="en-US" sz="1700" dirty="0">
                <a:solidFill>
                  <a:schemeClr val="tx1"/>
                </a:solidFill>
              </a:rPr>
              <a:t>Elements </a:t>
            </a:r>
            <a:r>
              <a:rPr lang="en-US" sz="1700" dirty="0" err="1">
                <a:solidFill>
                  <a:schemeClr val="tx1"/>
                </a:solidFill>
              </a:rPr>
              <a:t>interactius</a:t>
            </a:r>
            <a:endParaRPr lang="en-US" sz="1700" dirty="0">
              <a:solidFill>
                <a:schemeClr val="tx1"/>
              </a:solidFill>
            </a:endParaRPr>
          </a:p>
          <a:p>
            <a:pPr marL="728663" lvl="1" indent="-177800">
              <a:buFont typeface="Courier New" panose="02070309020205020404" pitchFamily="49" charset="0"/>
              <a:buChar char="o"/>
              <a:tabLst>
                <a:tab pos="271463" algn="l"/>
              </a:tabLst>
            </a:pPr>
            <a:r>
              <a:rPr lang="en-US" sz="1700" dirty="0">
                <a:solidFill>
                  <a:schemeClr val="tx1"/>
                </a:solidFill>
              </a:rPr>
              <a:t>Sala i </a:t>
            </a:r>
            <a:r>
              <a:rPr lang="en-US" sz="1700" dirty="0" err="1">
                <a:solidFill>
                  <a:schemeClr val="tx1"/>
                </a:solidFill>
              </a:rPr>
              <a:t>experiència</a:t>
            </a:r>
            <a:r>
              <a:rPr lang="en-US" sz="1700" dirty="0">
                <a:solidFill>
                  <a:schemeClr val="tx1"/>
                </a:solidFill>
              </a:rPr>
              <a:t> de </a:t>
            </a:r>
            <a:r>
              <a:rPr lang="en-US" sz="1700" dirty="0" err="1">
                <a:solidFill>
                  <a:schemeClr val="tx1"/>
                </a:solidFill>
              </a:rPr>
              <a:t>realitat</a:t>
            </a:r>
            <a:r>
              <a:rPr lang="en-US" sz="1700" dirty="0">
                <a:solidFill>
                  <a:schemeClr val="tx1"/>
                </a:solidFill>
              </a:rPr>
              <a:t> virtual</a:t>
            </a:r>
          </a:p>
        </p:txBody>
      </p:sp>
      <p:sp>
        <p:nvSpPr>
          <p:cNvPr id="6" name="Títol 5"/>
          <p:cNvSpPr>
            <a:spLocks noGrp="1"/>
          </p:cNvSpPr>
          <p:nvPr>
            <p:ph type="title"/>
          </p:nvPr>
        </p:nvSpPr>
        <p:spPr>
          <a:xfrm>
            <a:off x="700391" y="679155"/>
            <a:ext cx="9522315" cy="428232"/>
          </a:xfrm>
        </p:spPr>
        <p:txBody>
          <a:bodyPr/>
          <a:lstStyle/>
          <a:p>
            <a:r>
              <a:rPr lang="ca-ES" dirty="0">
                <a:solidFill>
                  <a:schemeClr val="accent1"/>
                </a:solidFill>
              </a:rPr>
              <a:t>Els ulls de la Història. Una mirada immersiva sobre Medina </a:t>
            </a:r>
            <a:r>
              <a:rPr lang="ca-ES" dirty="0" err="1">
                <a:solidFill>
                  <a:schemeClr val="accent1"/>
                </a:solidFill>
              </a:rPr>
              <a:t>Balaghí</a:t>
            </a:r>
            <a:r>
              <a:rPr lang="ca-ES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3" name="Contenidor de text 1"/>
          <p:cNvSpPr txBox="1">
            <a:spLocks/>
          </p:cNvSpPr>
          <p:nvPr/>
        </p:nvSpPr>
        <p:spPr>
          <a:xfrm>
            <a:off x="3697042" y="2693814"/>
            <a:ext cx="2443162" cy="90515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54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b="1" dirty="0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Accessibilitat i millora de la protecció del jaciment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647845" y="3598972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/>
              <a:t>Actuacions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7845" y="170246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/>
              <a:t>Objectiu</a:t>
            </a:r>
          </a:p>
        </p:txBody>
      </p:sp>
      <p:pic>
        <p:nvPicPr>
          <p:cNvPr id="11" name="Imatge 1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r="9378"/>
          <a:stretch/>
        </p:blipFill>
        <p:spPr>
          <a:xfrm>
            <a:off x="6351799" y="2071792"/>
            <a:ext cx="5171069" cy="393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5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o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Calendari i pressupost</a:t>
            </a:r>
          </a:p>
        </p:txBody>
      </p:sp>
      <p:sp>
        <p:nvSpPr>
          <p:cNvPr id="17" name="Contenidor de text 6"/>
          <p:cNvSpPr txBox="1">
            <a:spLocks/>
          </p:cNvSpPr>
          <p:nvPr/>
        </p:nvSpPr>
        <p:spPr>
          <a:xfrm>
            <a:off x="700087" y="1275282"/>
            <a:ext cx="10802821" cy="3444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 sz="2000" b="1" dirty="0">
              <a:solidFill>
                <a:srgbClr val="C00000"/>
              </a:solidFill>
            </a:endParaRPr>
          </a:p>
        </p:txBody>
      </p:sp>
      <p:sp>
        <p:nvSpPr>
          <p:cNvPr id="8" name="Contenidor de text 7"/>
          <p:cNvSpPr>
            <a:spLocks noGrp="1"/>
          </p:cNvSpPr>
          <p:nvPr>
            <p:ph type="body" sz="quarter" idx="26"/>
          </p:nvPr>
        </p:nvSpPr>
        <p:spPr>
          <a:xfrm>
            <a:off x="712424" y="6624775"/>
            <a:ext cx="6817089" cy="161788"/>
          </a:xfrm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Calendari i pressupost</a:t>
            </a:r>
            <a:endParaRPr lang="ca-ES" dirty="0">
              <a:solidFill>
                <a:srgbClr val="666666"/>
              </a:solidFill>
            </a:endParaRPr>
          </a:p>
        </p:txBody>
      </p:sp>
      <p:graphicFrame>
        <p:nvGraphicFramePr>
          <p:cNvPr id="6" name="Tau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394063"/>
              </p:ext>
            </p:extLst>
          </p:nvPr>
        </p:nvGraphicFramePr>
        <p:xfrm>
          <a:off x="771525" y="1185863"/>
          <a:ext cx="10731383" cy="500700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746169">
                  <a:extLst>
                    <a:ext uri="{9D8B030D-6E8A-4147-A177-3AD203B41FA5}">
                      <a16:colId xmlns:a16="http://schemas.microsoft.com/office/drawing/2014/main" val="3476419769"/>
                    </a:ext>
                  </a:extLst>
                </a:gridCol>
                <a:gridCol w="1275987">
                  <a:extLst>
                    <a:ext uri="{9D8B030D-6E8A-4147-A177-3AD203B41FA5}">
                      <a16:colId xmlns:a16="http://schemas.microsoft.com/office/drawing/2014/main" val="2379501183"/>
                    </a:ext>
                  </a:extLst>
                </a:gridCol>
                <a:gridCol w="1325064">
                  <a:extLst>
                    <a:ext uri="{9D8B030D-6E8A-4147-A177-3AD203B41FA5}">
                      <a16:colId xmlns:a16="http://schemas.microsoft.com/office/drawing/2014/main" val="979144380"/>
                    </a:ext>
                  </a:extLst>
                </a:gridCol>
                <a:gridCol w="1325064">
                  <a:extLst>
                    <a:ext uri="{9D8B030D-6E8A-4147-A177-3AD203B41FA5}">
                      <a16:colId xmlns:a16="http://schemas.microsoft.com/office/drawing/2014/main" val="2535323727"/>
                    </a:ext>
                  </a:extLst>
                </a:gridCol>
                <a:gridCol w="1325064">
                  <a:extLst>
                    <a:ext uri="{9D8B030D-6E8A-4147-A177-3AD203B41FA5}">
                      <a16:colId xmlns:a16="http://schemas.microsoft.com/office/drawing/2014/main" val="3870024194"/>
                    </a:ext>
                  </a:extLst>
                </a:gridCol>
                <a:gridCol w="1734035">
                  <a:extLst>
                    <a:ext uri="{9D8B030D-6E8A-4147-A177-3AD203B41FA5}">
                      <a16:colId xmlns:a16="http://schemas.microsoft.com/office/drawing/2014/main" val="3612920711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Actuació</a:t>
                      </a:r>
                      <a:endParaRPr lang="ca-ES" sz="13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2025</a:t>
                      </a:r>
                      <a:endParaRPr lang="ca-ES" sz="13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2026</a:t>
                      </a:r>
                      <a:endParaRPr lang="ca-ES" sz="13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2027</a:t>
                      </a:r>
                      <a:endParaRPr lang="ca-ES" sz="13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2028</a:t>
                      </a:r>
                      <a:endParaRPr lang="ca-ES" sz="13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ca-ES" sz="13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Pressupost estimat</a:t>
                      </a:r>
                      <a:endParaRPr lang="ca-ES" sz="13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354194"/>
                  </a:ext>
                </a:extLst>
              </a:tr>
              <a:tr h="191472"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1. Signatura del conveni</a:t>
                      </a:r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851621"/>
                  </a:ext>
                </a:extLst>
              </a:tr>
              <a:tr h="34253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300" u="none" strike="noStrike" dirty="0">
                          <a:effectLst/>
                          <a:latin typeface="+mj-lt"/>
                        </a:rPr>
                        <a:t>2. Accessibilitat i millora protecció jaciment</a:t>
                      </a:r>
                      <a:endParaRPr lang="it-IT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 </a:t>
                      </a:r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749405"/>
                  </a:ext>
                </a:extLst>
              </a:tr>
              <a:tr h="226181"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2.1. Redacció de projecte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46852"/>
                  </a:ext>
                </a:extLst>
              </a:tr>
              <a:tr h="191472"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2.2. Licitació i execució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        660.000,00 € 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19211"/>
                  </a:ext>
                </a:extLst>
              </a:tr>
              <a:tr h="236529"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3. Espai acollida</a:t>
                      </a:r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790202"/>
                  </a:ext>
                </a:extLst>
              </a:tr>
              <a:tr h="236529"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</a:t>
                      </a:r>
                      <a:r>
                        <a:rPr lang="ca-ES" sz="1300" u="none" strike="noStrike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3.1. Determinació ubicació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          22.000,00 € 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552331"/>
                  </a:ext>
                </a:extLst>
              </a:tr>
              <a:tr h="236529"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3.2. Concurs idees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>
                          <a:effectLst/>
                          <a:latin typeface="+mj-lt"/>
                        </a:rPr>
                        <a:t>               22.000,00 € </a:t>
                      </a:r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50206"/>
                  </a:ext>
                </a:extLst>
              </a:tr>
              <a:tr h="236529"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3.3. Redacció i licitació projecte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>
                          <a:effectLst/>
                          <a:latin typeface="+mj-lt"/>
                        </a:rPr>
                        <a:t>               80.000,00 € </a:t>
                      </a:r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726678"/>
                  </a:ext>
                </a:extLst>
              </a:tr>
              <a:tr h="236529"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3.4. Obra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>
                          <a:effectLst/>
                          <a:latin typeface="+mj-lt"/>
                        </a:rPr>
                        <a:t>             880.000,00 € </a:t>
                      </a:r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874722"/>
                  </a:ext>
                </a:extLst>
              </a:tr>
              <a:tr h="23652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300" u="none" strike="noStrike" dirty="0">
                          <a:effectLst/>
                          <a:latin typeface="+mj-lt"/>
                        </a:rPr>
                        <a:t>     3.5. </a:t>
                      </a:r>
                      <a:r>
                        <a:rPr lang="es-ES" sz="1300" u="none" strike="noStrike" dirty="0" err="1">
                          <a:effectLst/>
                          <a:latin typeface="+mj-lt"/>
                        </a:rPr>
                        <a:t>Instal·lació</a:t>
                      </a:r>
                      <a:r>
                        <a:rPr lang="es-ES" sz="13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s-ES" sz="1300" u="none" strike="noStrike" dirty="0" err="1">
                          <a:effectLst/>
                          <a:latin typeface="+mj-lt"/>
                        </a:rPr>
                        <a:t>Els</a:t>
                      </a:r>
                      <a:r>
                        <a:rPr lang="es-ES" sz="13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s-ES" sz="1300" u="none" strike="noStrike" dirty="0" err="1">
                          <a:effectLst/>
                          <a:latin typeface="+mj-lt"/>
                        </a:rPr>
                        <a:t>ulls</a:t>
                      </a:r>
                      <a:r>
                        <a:rPr lang="es-ES" sz="1300" u="none" strike="noStrike" dirty="0">
                          <a:effectLst/>
                          <a:latin typeface="+mj-lt"/>
                        </a:rPr>
                        <a:t> de la història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     1.000.000,00 € 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163867"/>
                  </a:ext>
                </a:extLst>
              </a:tr>
              <a:tr h="236529"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4. Adequació visita jaciment</a:t>
                      </a:r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827282"/>
                  </a:ext>
                </a:extLst>
              </a:tr>
              <a:tr h="236529"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4.1. Estudis previs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          30.000,00 € 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648818"/>
                  </a:ext>
                </a:extLst>
              </a:tr>
              <a:tr h="236529"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4.2. Redacció Pla d'actuacions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793447"/>
                  </a:ext>
                </a:extLst>
              </a:tr>
              <a:tr h="23652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u="none" strike="noStrike" dirty="0">
                          <a:effectLst/>
                          <a:latin typeface="+mj-lt"/>
                        </a:rPr>
                        <a:t>     4.3. </a:t>
                      </a:r>
                      <a:r>
                        <a:rPr lang="pt-BR" sz="1300" u="none" strike="noStrike" dirty="0" err="1">
                          <a:effectLst/>
                          <a:latin typeface="+mj-lt"/>
                        </a:rPr>
                        <a:t>Licitació</a:t>
                      </a:r>
                      <a:r>
                        <a:rPr lang="pt-BR" sz="13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pt-BR" sz="1300" u="none" strike="noStrike" dirty="0" err="1">
                          <a:effectLst/>
                          <a:latin typeface="+mj-lt"/>
                        </a:rPr>
                        <a:t>projectes</a:t>
                      </a:r>
                      <a:r>
                        <a:rPr lang="pt-BR" sz="1300" u="none" strike="noStrike" dirty="0">
                          <a:effectLst/>
                          <a:latin typeface="+mj-lt"/>
                        </a:rPr>
                        <a:t> i </a:t>
                      </a:r>
                      <a:r>
                        <a:rPr lang="pt-BR" sz="1300" u="none" strike="noStrike" dirty="0" err="1">
                          <a:effectLst/>
                          <a:latin typeface="+mj-lt"/>
                        </a:rPr>
                        <a:t>execució</a:t>
                      </a:r>
                      <a:r>
                        <a:rPr lang="pt-BR" sz="1300" u="none" strike="noStrike" dirty="0">
                          <a:effectLst/>
                          <a:latin typeface="+mj-lt"/>
                        </a:rPr>
                        <a:t> 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     1.500.000,00 € 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877637"/>
                  </a:ext>
                </a:extLst>
              </a:tr>
              <a:tr h="236529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300" u="none" strike="noStrike" dirty="0">
                          <a:effectLst/>
                          <a:latin typeface="+mj-lt"/>
                        </a:rPr>
                        <a:t>5. Estudi i restauració muralla</a:t>
                      </a:r>
                      <a:endParaRPr lang="it-IT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189288"/>
                  </a:ext>
                </a:extLst>
              </a:tr>
              <a:tr h="236529"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5.1. Estudis previs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          31.000,00 € 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84733"/>
                  </a:ext>
                </a:extLst>
              </a:tr>
              <a:tr h="236529"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5.2. Redacció projectes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        120.000,00 € 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453275"/>
                  </a:ext>
                </a:extLst>
              </a:tr>
              <a:tr h="321312">
                <a:tc>
                  <a:txBody>
                    <a:bodyPr/>
                    <a:lstStyle/>
                    <a:p>
                      <a:pPr algn="l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5.3. Licitació i obra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a-ES" sz="1300" u="none" strike="noStrike" dirty="0">
                          <a:effectLst/>
                          <a:latin typeface="+mj-lt"/>
                        </a:rPr>
                        <a:t>          1.780.000,00 € </a:t>
                      </a:r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232104"/>
                  </a:ext>
                </a:extLst>
              </a:tr>
              <a:tr h="377850">
                <a:tc>
                  <a:txBody>
                    <a:bodyPr/>
                    <a:lstStyle/>
                    <a:p>
                      <a:pPr algn="l" rtl="0" fontAlgn="b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b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b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b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ca-ES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b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ca-ES" sz="1300" b="1" u="none" strike="noStrike" dirty="0">
                          <a:effectLst/>
                          <a:latin typeface="+mj-lt"/>
                        </a:rPr>
                        <a:t>TOTAL</a:t>
                      </a:r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ca-ES" sz="1300" b="1" u="none" strike="noStrike" dirty="0">
                          <a:effectLst/>
                          <a:latin typeface="+mj-lt"/>
                        </a:rPr>
                        <a:t>             6.125.000,00 € </a:t>
                      </a:r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15" marR="5415" marT="5415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900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780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6BE34-291B-6FAD-9EDE-6A6900BBA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89E5E2F8-EDD5-DE2D-26CE-E01B2F587F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092E54AD-192C-D3D7-FB92-2FB8DE19F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C22B44CA-2996-BF2C-3036-DE6789E43D8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1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916CEF3-8549-1A07-C18D-CDBA53A36030}"/>
              </a:ext>
            </a:extLst>
          </p:cNvPr>
          <p:cNvSpPr/>
          <p:nvPr/>
        </p:nvSpPr>
        <p:spPr>
          <a:xfrm>
            <a:off x="5850266" y="5559972"/>
            <a:ext cx="5854262" cy="872359"/>
          </a:xfrm>
          <a:prstGeom prst="rect">
            <a:avLst/>
          </a:prstGeom>
          <a:solidFill>
            <a:srgbClr val="EAE3DB"/>
          </a:solidFill>
          <a:ln>
            <a:solidFill>
              <a:srgbClr val="EAE3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93817E-7579-5000-83B9-AA49F456A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430" y="5758251"/>
            <a:ext cx="2300122" cy="57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7AFCD7FA-4050-ACAE-D80B-9DFCE9738871}"/>
              </a:ext>
            </a:extLst>
          </p:cNvPr>
          <p:cNvGrpSpPr/>
          <p:nvPr/>
        </p:nvGrpSpPr>
        <p:grpSpPr>
          <a:xfrm>
            <a:off x="5754403" y="5613358"/>
            <a:ext cx="2870584" cy="768707"/>
            <a:chOff x="2677835" y="4625849"/>
            <a:chExt cx="2870584" cy="768707"/>
          </a:xfrm>
        </p:grpSpPr>
        <p:pic>
          <p:nvPicPr>
            <p:cNvPr id="11" name="Picture 4" descr="Paeria de Balaguer - Comunicació">
              <a:extLst>
                <a:ext uri="{FF2B5EF4-FFF2-40B4-BE49-F238E27FC236}">
                  <a16:creationId xmlns:a16="http://schemas.microsoft.com/office/drawing/2014/main" id="{B55762C8-82B1-8934-16B5-5BDFF2123A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779"/>
            <a:stretch>
              <a:fillRect/>
            </a:stretch>
          </p:blipFill>
          <p:spPr bwMode="auto">
            <a:xfrm>
              <a:off x="2677835" y="4625849"/>
              <a:ext cx="763501" cy="674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Paeria de Balaguer - Comunicació">
              <a:extLst>
                <a:ext uri="{FF2B5EF4-FFF2-40B4-BE49-F238E27FC236}">
                  <a16:creationId xmlns:a16="http://schemas.microsoft.com/office/drawing/2014/main" id="{5CF5C3D7-4890-4F1B-B266-475A6B26FF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759"/>
            <a:stretch>
              <a:fillRect/>
            </a:stretch>
          </p:blipFill>
          <p:spPr bwMode="auto">
            <a:xfrm>
              <a:off x="3156056" y="4946167"/>
              <a:ext cx="2392363" cy="44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4157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Pla </a:t>
            </a:r>
            <a:r>
              <a:rPr lang="ca-ES" dirty="0" err="1"/>
              <a:t>d’Almatà</a:t>
            </a:r>
            <a:r>
              <a:rPr lang="ca-ES" dirty="0"/>
              <a:t> i els orígens de la ciutat de Balaguer</a:t>
            </a:r>
          </a:p>
        </p:txBody>
      </p:sp>
      <p:sp>
        <p:nvSpPr>
          <p:cNvPr id="6" name="Contenidor de text 5"/>
          <p:cNvSpPr>
            <a:spLocks noGrp="1"/>
          </p:cNvSpPr>
          <p:nvPr>
            <p:ph type="body" sz="quarter" idx="10"/>
          </p:nvPr>
        </p:nvSpPr>
        <p:spPr>
          <a:xfrm>
            <a:off x="700088" y="1496301"/>
            <a:ext cx="5236368" cy="4098925"/>
          </a:xfrm>
        </p:spPr>
        <p:txBody>
          <a:bodyPr/>
          <a:lstStyle/>
          <a:p>
            <a:r>
              <a:rPr lang="ca-ES" dirty="0"/>
              <a:t>La ciutat de Balaguer està </a:t>
            </a:r>
            <a:r>
              <a:rPr lang="ca-ES" dirty="0">
                <a:solidFill>
                  <a:srgbClr val="C00000"/>
                </a:solidFill>
              </a:rPr>
              <a:t>estratègicament situada</a:t>
            </a:r>
            <a:r>
              <a:rPr lang="ca-ES" dirty="0"/>
              <a:t>, al costat del riu Segre, al punt d’entrada des de la plana cap al Prepirineu.</a:t>
            </a:r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Orígens de Balaguer</a:t>
            </a:r>
            <a:endParaRPr lang="ca-ES" dirty="0">
              <a:solidFill>
                <a:srgbClr val="666666"/>
              </a:solidFill>
            </a:endParaRPr>
          </a:p>
        </p:txBody>
      </p:sp>
      <p:pic>
        <p:nvPicPr>
          <p:cNvPr id="9" name="5 Marcador de posición de imagen" descr="CIUTAT 17.JPG"/>
          <p:cNvPicPr>
            <a:picLocks noChangeAspect="1"/>
          </p:cNvPicPr>
          <p:nvPr/>
        </p:nvPicPr>
        <p:blipFill>
          <a:blip r:embed="rId2" cstate="print"/>
          <a:srcRect l="5372" r="5372"/>
          <a:stretch>
            <a:fillRect/>
          </a:stretch>
        </p:blipFill>
        <p:spPr>
          <a:xfrm>
            <a:off x="698977" y="2435641"/>
            <a:ext cx="4477246" cy="33579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17920" y="1471520"/>
            <a:ext cx="5240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/>
              <a:t>Balaguer és l’</a:t>
            </a:r>
            <a:r>
              <a:rPr lang="ca-ES" dirty="0">
                <a:solidFill>
                  <a:srgbClr val="C00000"/>
                </a:solidFill>
              </a:rPr>
              <a:t>única ciutat de fundació andalusina a l’actual Catalunya</a:t>
            </a:r>
            <a:r>
              <a:rPr lang="ca-ES" dirty="0"/>
              <a:t>. Va néixer com a campament militar al segle VIII, a l’altiplà situat al nord del centre històric que es coneix com el Pla </a:t>
            </a:r>
            <a:r>
              <a:rPr lang="ca-ES" dirty="0" err="1"/>
              <a:t>d’Almatà</a:t>
            </a:r>
            <a:r>
              <a:rPr lang="ca-ES" dirty="0"/>
              <a:t>.</a:t>
            </a:r>
          </a:p>
        </p:txBody>
      </p:sp>
      <p:pic>
        <p:nvPicPr>
          <p:cNvPr id="11" name="Picture 3" descr="\\192.168.1.102\Volume_1\MUSEU\Copia_pc_carme\Pla d'Almatà\Imatges\3Dorto.jpg"/>
          <p:cNvPicPr>
            <a:picLocks noGrp="1" noChangeAspect="1" noChangeArrowheads="1"/>
          </p:cNvPicPr>
          <p:nvPr>
            <p:ph type="pic" idx="4294967295"/>
          </p:nvPr>
        </p:nvPicPr>
        <p:blipFill rotWithShape="1">
          <a:blip r:embed="rId3"/>
          <a:srcRect l="116" t="9215" r="-327" b="8342"/>
          <a:stretch/>
        </p:blipFill>
        <p:spPr bwMode="auto">
          <a:xfrm>
            <a:off x="6217920" y="2948848"/>
            <a:ext cx="5083492" cy="28058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183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Pla </a:t>
            </a:r>
            <a:r>
              <a:rPr lang="ca-ES" dirty="0" err="1"/>
              <a:t>d’Almatà</a:t>
            </a:r>
            <a:r>
              <a:rPr lang="ca-ES" dirty="0"/>
              <a:t> i els orígens de la ciutat de Balaguer</a:t>
            </a:r>
          </a:p>
        </p:txBody>
      </p:sp>
      <p:sp>
        <p:nvSpPr>
          <p:cNvPr id="6" name="Contenidor de text 5"/>
          <p:cNvSpPr>
            <a:spLocks noGrp="1"/>
          </p:cNvSpPr>
          <p:nvPr>
            <p:ph type="body" sz="quarter" idx="10"/>
          </p:nvPr>
        </p:nvSpPr>
        <p:spPr>
          <a:xfrm>
            <a:off x="700088" y="1496301"/>
            <a:ext cx="5236368" cy="4098925"/>
          </a:xfrm>
        </p:spPr>
        <p:txBody>
          <a:bodyPr/>
          <a:lstStyle/>
          <a:p>
            <a:r>
              <a:rPr lang="ca-ES" dirty="0"/>
              <a:t>D’aquest moment fundacional data la </a:t>
            </a:r>
            <a:r>
              <a:rPr lang="ca-ES" dirty="0">
                <a:solidFill>
                  <a:srgbClr val="C00000"/>
                </a:solidFill>
              </a:rPr>
              <a:t>muralla </a:t>
            </a:r>
            <a:r>
              <a:rPr lang="ca-ES" dirty="0"/>
              <a:t>que l’envolta, construïda amb carreus de pedra i tàpia. En conservem més de 700 metres i </a:t>
            </a:r>
            <a:r>
              <a:rPr lang="ca-ES" dirty="0">
                <a:solidFill>
                  <a:srgbClr val="C00000"/>
                </a:solidFill>
              </a:rPr>
              <a:t>24 torres</a:t>
            </a:r>
            <a:r>
              <a:rPr lang="ca-ES" dirty="0"/>
              <a:t>.</a:t>
            </a:r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Orígens de Balaguer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17920" y="1471520"/>
            <a:ext cx="5240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/>
              <a:t>A l’interior de la muralla s’hi va instal·lar un ‘</a:t>
            </a:r>
            <a:r>
              <a:rPr lang="ca-ES" i="1" dirty="0" err="1">
                <a:solidFill>
                  <a:srgbClr val="C00000"/>
                </a:solidFill>
              </a:rPr>
              <a:t>amsar</a:t>
            </a:r>
            <a:r>
              <a:rPr lang="ca-ES" i="1" dirty="0"/>
              <a:t>’</a:t>
            </a:r>
            <a:r>
              <a:rPr lang="ca-ES" dirty="0"/>
              <a:t>, o </a:t>
            </a:r>
            <a:r>
              <a:rPr lang="ca-ES" dirty="0">
                <a:solidFill>
                  <a:srgbClr val="C00000"/>
                </a:solidFill>
              </a:rPr>
              <a:t>campament militar</a:t>
            </a:r>
            <a:r>
              <a:rPr lang="ca-ES" dirty="0"/>
              <a:t>, destinat als exèrcits que utilitzaven el riu Segre com a camí en la conquesta dels territoris del nord.</a:t>
            </a:r>
            <a:endParaRPr lang="es-ES" dirty="0"/>
          </a:p>
        </p:txBody>
      </p:sp>
      <p:pic>
        <p:nvPicPr>
          <p:cNvPr id="8" name="Picture 2" descr="\\192.168.1.102\Volume_1\MUSEU\PLA D'ALMATÀ\RENAIXEMENT\Expo Sala de premsa 17=O 25\Restauració muralla 2014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/>
          <a:srcRect l="5556" r="5556"/>
          <a:stretch>
            <a:fillRect/>
          </a:stretch>
        </p:blipFill>
        <p:spPr bwMode="auto">
          <a:xfrm>
            <a:off x="698977" y="2699587"/>
            <a:ext cx="4477737" cy="3358303"/>
          </a:xfrm>
          <a:prstGeom prst="rect">
            <a:avLst/>
          </a:prstGeom>
          <a:noFill/>
        </p:spPr>
      </p:pic>
      <p:pic>
        <p:nvPicPr>
          <p:cNvPr id="12" name="Picture 2" descr="\\192.168.1.102\Volume_1\MUSEU\Copia_pc_carme\Pla d'Almatà\Muralla\IMG_0027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 cstate="print"/>
          <a:srcRect l="5556" r="5556"/>
          <a:stretch>
            <a:fillRect/>
          </a:stretch>
        </p:blipFill>
        <p:spPr bwMode="auto">
          <a:xfrm>
            <a:off x="6323613" y="2699588"/>
            <a:ext cx="4477737" cy="33583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3569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dirty="0"/>
              <a:t>A finals del </a:t>
            </a:r>
            <a:r>
              <a:rPr lang="ca-ES" dirty="0">
                <a:solidFill>
                  <a:srgbClr val="C00000"/>
                </a:solidFill>
              </a:rPr>
              <a:t>segle IX </a:t>
            </a:r>
            <a:r>
              <a:rPr lang="ca-ES" dirty="0" err="1">
                <a:solidFill>
                  <a:srgbClr val="C00000"/>
                </a:solidFill>
              </a:rPr>
              <a:t>Lub</a:t>
            </a:r>
            <a:r>
              <a:rPr lang="ca-ES" dirty="0">
                <a:solidFill>
                  <a:srgbClr val="C00000"/>
                </a:solidFill>
              </a:rPr>
              <a:t> b. </a:t>
            </a:r>
            <a:r>
              <a:rPr lang="ca-ES" dirty="0" err="1">
                <a:solidFill>
                  <a:srgbClr val="C00000"/>
                </a:solidFill>
              </a:rPr>
              <a:t>Ahmat</a:t>
            </a:r>
            <a:r>
              <a:rPr lang="ca-ES" dirty="0">
                <a:solidFill>
                  <a:srgbClr val="C00000"/>
                </a:solidFill>
              </a:rPr>
              <a:t> al-</a:t>
            </a:r>
            <a:r>
              <a:rPr lang="ca-ES" dirty="0" err="1">
                <a:solidFill>
                  <a:srgbClr val="C00000"/>
                </a:solidFill>
              </a:rPr>
              <a:t>Qasi</a:t>
            </a:r>
            <a:r>
              <a:rPr lang="ca-ES" dirty="0"/>
              <a:t>, governador de la Marca Superior </a:t>
            </a:r>
            <a:r>
              <a:rPr lang="ca-ES" dirty="0" err="1"/>
              <a:t>d’Al-Àndalus</a:t>
            </a:r>
            <a:r>
              <a:rPr lang="ca-ES" dirty="0"/>
              <a:t>, va començar a construir: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a-ES" dirty="0"/>
              <a:t> l’</a:t>
            </a:r>
            <a:r>
              <a:rPr lang="ca-ES" dirty="0">
                <a:solidFill>
                  <a:srgbClr val="C00000"/>
                </a:solidFill>
              </a:rPr>
              <a:t>alcàsser de Balaguer</a:t>
            </a:r>
            <a:r>
              <a:rPr lang="ca-ES" dirty="0"/>
              <a:t>, al sud del Pla </a:t>
            </a:r>
            <a:r>
              <a:rPr lang="ca-ES" dirty="0" err="1"/>
              <a:t>d’Almatà</a:t>
            </a:r>
            <a:r>
              <a:rPr lang="ca-ES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a-ES" dirty="0"/>
              <a:t>i</a:t>
            </a:r>
            <a:r>
              <a:rPr lang="ca-ES" dirty="0">
                <a:solidFill>
                  <a:srgbClr val="C00000"/>
                </a:solidFill>
              </a:rPr>
              <a:t> dos nous barris </a:t>
            </a:r>
            <a:r>
              <a:rPr lang="ca-ES" dirty="0"/>
              <a:t>als seus peus, que han perviscut fins a l’actualitat.</a:t>
            </a:r>
            <a:endParaRPr lang="es-ES" dirty="0"/>
          </a:p>
        </p:txBody>
      </p:sp>
      <p:pic>
        <p:nvPicPr>
          <p:cNvPr id="4" name="Contenidor d'imatge 3" title="Imatge diapositiva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r="7054"/>
          <a:stretch>
            <a:fillRect/>
          </a:stretch>
        </p:blipFill>
        <p:spPr/>
      </p:pic>
      <p:sp>
        <p:nvSpPr>
          <p:cNvPr id="8" name="Contenidor de text 7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Orígens de Balaguer</a:t>
            </a:r>
          </a:p>
        </p:txBody>
      </p:sp>
      <p:pic>
        <p:nvPicPr>
          <p:cNvPr id="9" name="Picture 2" descr="\\192.168.1.102\Volume_1\MUSEU\Copia_pc_carme\Castell Formós\castell exterior.JPG"/>
          <p:cNvPicPr>
            <a:picLocks noChangeAspect="1" noChangeArrowheads="1"/>
          </p:cNvPicPr>
          <p:nvPr/>
        </p:nvPicPr>
        <p:blipFill>
          <a:blip r:embed="rId3"/>
          <a:srcRect l="5540" r="5540"/>
          <a:stretch>
            <a:fillRect/>
          </a:stretch>
        </p:blipFill>
        <p:spPr bwMode="auto">
          <a:xfrm>
            <a:off x="698976" y="2010656"/>
            <a:ext cx="5247266" cy="3935450"/>
          </a:xfrm>
          <a:prstGeom prst="rect">
            <a:avLst/>
          </a:prstGeom>
          <a:noFill/>
        </p:spPr>
      </p:pic>
      <p:sp>
        <p:nvSpPr>
          <p:cNvPr id="5" name="Títo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Pla </a:t>
            </a:r>
            <a:r>
              <a:rPr lang="ca-ES" dirty="0" err="1"/>
              <a:t>d’Almatà</a:t>
            </a:r>
            <a:r>
              <a:rPr lang="ca-ES" dirty="0"/>
              <a:t> i els orígens de la ciutat de Balaguer</a:t>
            </a:r>
            <a:br>
              <a:rPr lang="ca-ES" dirty="0"/>
            </a:br>
            <a:endParaRPr lang="ca-ES" dirty="0"/>
          </a:p>
        </p:txBody>
      </p:sp>
      <p:sp>
        <p:nvSpPr>
          <p:cNvPr id="10" name="Títol 1"/>
          <p:cNvSpPr txBox="1">
            <a:spLocks/>
          </p:cNvSpPr>
          <p:nvPr/>
        </p:nvSpPr>
        <p:spPr>
          <a:xfrm>
            <a:off x="851376" y="8133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9158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o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Primeres fonts escrites</a:t>
            </a:r>
          </a:p>
        </p:txBody>
      </p:sp>
      <p:sp>
        <p:nvSpPr>
          <p:cNvPr id="13" name="Contenidor de text 1"/>
          <p:cNvSpPr txBox="1">
            <a:spLocks/>
          </p:cNvSpPr>
          <p:nvPr/>
        </p:nvSpPr>
        <p:spPr>
          <a:xfrm>
            <a:off x="698976" y="1946751"/>
            <a:ext cx="4694555" cy="395566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54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dirty="0"/>
              <a:t>A partir del </a:t>
            </a:r>
            <a:r>
              <a:rPr lang="ca-ES" dirty="0">
                <a:solidFill>
                  <a:srgbClr val="C00000"/>
                </a:solidFill>
              </a:rPr>
              <a:t>segle X </a:t>
            </a:r>
            <a:r>
              <a:rPr lang="ca-ES" dirty="0"/>
              <a:t>Balaguer comença a aparèixer a les</a:t>
            </a:r>
            <a:r>
              <a:rPr lang="ca-ES" dirty="0">
                <a:solidFill>
                  <a:srgbClr val="C00000"/>
                </a:solidFill>
              </a:rPr>
              <a:t> </a:t>
            </a:r>
            <a:r>
              <a:rPr lang="ca-ES" dirty="0"/>
              <a:t>fonts escrites esmentada amb el terme “</a:t>
            </a:r>
            <a:r>
              <a:rPr lang="ca-ES" dirty="0" err="1">
                <a:solidFill>
                  <a:srgbClr val="C00000"/>
                </a:solidFill>
              </a:rPr>
              <a:t>madīna</a:t>
            </a:r>
            <a:r>
              <a:rPr lang="ca-ES" dirty="0"/>
              <a:t>” (ciutat). </a:t>
            </a:r>
          </a:p>
          <a:p>
            <a:r>
              <a:rPr lang="ca-ES" dirty="0"/>
              <a:t>Era ja, per tant, un lloc amb: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a-ES" dirty="0"/>
              <a:t>Cases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a-ES" dirty="0"/>
              <a:t>Mercats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a-ES" dirty="0"/>
              <a:t>Mesquites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a-ES" dirty="0"/>
              <a:t>Cementiris</a:t>
            </a:r>
          </a:p>
          <a:p>
            <a:r>
              <a:rPr lang="ca-ES" dirty="0"/>
              <a:t>On hi </a:t>
            </a:r>
            <a:r>
              <a:rPr lang="ca-ES" dirty="0">
                <a:solidFill>
                  <a:srgbClr val="C00000"/>
                </a:solidFill>
              </a:rPr>
              <a:t>convivien</a:t>
            </a:r>
            <a:r>
              <a:rPr lang="ca-ES" dirty="0"/>
              <a:t> musulmans, jueus i cristians.</a:t>
            </a:r>
            <a:endParaRPr lang="es-ES" dirty="0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Primeres fonts escrites</a:t>
            </a:r>
          </a:p>
        </p:txBody>
      </p:sp>
      <p:pic>
        <p:nvPicPr>
          <p:cNvPr id="8" name="Picture 2" descr="\\192.168.1.102\Volume_1\MUSEU\Copia_pc_carme\Sales Estables Museu de la Noguera\Dibuix Riart horitzontal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858" r="2858"/>
          <a:stretch>
            <a:fillRect/>
          </a:stretch>
        </p:blipFill>
        <p:spPr bwMode="auto">
          <a:xfrm>
            <a:off x="5972152" y="1946751"/>
            <a:ext cx="54864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9747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45286" y="3364676"/>
            <a:ext cx="4383914" cy="1050163"/>
          </a:xfrm>
          <a:prstGeom prst="rect">
            <a:avLst/>
          </a:prstGeom>
          <a:solidFill>
            <a:srgbClr val="F2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íto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Caiguda de Balaguer</a:t>
            </a:r>
          </a:p>
        </p:txBody>
      </p:sp>
      <p:sp>
        <p:nvSpPr>
          <p:cNvPr id="8" name="Contenidor de text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dirty="0"/>
              <a:t>Però durant el </a:t>
            </a:r>
            <a:r>
              <a:rPr lang="ca-ES" dirty="0">
                <a:solidFill>
                  <a:srgbClr val="C00000"/>
                </a:solidFill>
              </a:rPr>
              <a:t>segle XI </a:t>
            </a:r>
            <a:r>
              <a:rPr lang="ca-ES" dirty="0"/>
              <a:t>la pressió dels comtes d’Urgell i Barcelona va propiciar la conquesta de tot el territori </a:t>
            </a:r>
            <a:r>
              <a:rPr lang="ca-ES" dirty="0">
                <a:solidFill>
                  <a:srgbClr val="C00000"/>
                </a:solidFill>
              </a:rPr>
              <a:t>des del Montsec fins a les portes de Balaguer, </a:t>
            </a:r>
            <a:r>
              <a:rPr lang="ca-ES" dirty="0"/>
              <a:t>que fou assetjada intermitentment des de 1094 i finalment conquerida l’any 1105. </a:t>
            </a:r>
          </a:p>
          <a:p>
            <a:endParaRPr lang="ca-ES" dirty="0"/>
          </a:p>
          <a:p>
            <a:r>
              <a:rPr lang="ca-ES" dirty="0"/>
              <a:t>  La població fou íntegrament expulsada. </a:t>
            </a:r>
          </a:p>
          <a:p>
            <a:r>
              <a:rPr lang="ca-ES" dirty="0"/>
              <a:t>  El barri del Pla </a:t>
            </a:r>
            <a:r>
              <a:rPr lang="ca-ES" dirty="0" err="1"/>
              <a:t>d’Almatà</a:t>
            </a:r>
            <a:r>
              <a:rPr lang="ca-ES" dirty="0"/>
              <a:t>, </a:t>
            </a:r>
            <a:r>
              <a:rPr lang="ca-ES" dirty="0">
                <a:solidFill>
                  <a:srgbClr val="C00000"/>
                </a:solidFill>
              </a:rPr>
              <a:t>abandonat</a:t>
            </a:r>
            <a:r>
              <a:rPr lang="ca-ES" dirty="0"/>
              <a:t>.</a:t>
            </a:r>
            <a:endParaRPr lang="es-ES" dirty="0"/>
          </a:p>
        </p:txBody>
      </p:sp>
      <p:sp>
        <p:nvSpPr>
          <p:cNvPr id="11" name="Contenidor de text 10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Caiguda de Balaguer</a:t>
            </a:r>
          </a:p>
        </p:txBody>
      </p:sp>
      <p:pic>
        <p:nvPicPr>
          <p:cNvPr id="9" name="Picture 2" descr="\\192.168.1.102\Volume_1\MUSEU\Copia_pc_carme\Pla d'Almatà\Excavacions Pla\escanear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8182" y="1264114"/>
            <a:ext cx="3150370" cy="4845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529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192.168.1.102\Volume_1\MUSEU\PLA D'ALMATÀ\RENAIXEMENT\Expo Sala de premsa 17=O 25\Torre  19 1960.jpg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2718" b="12718"/>
          <a:stretch>
            <a:fillRect/>
          </a:stretch>
        </p:blipFill>
        <p:spPr bwMode="auto">
          <a:xfrm>
            <a:off x="5972152" y="1946751"/>
            <a:ext cx="5486400" cy="4114800"/>
          </a:xfrm>
          <a:prstGeom prst="rect">
            <a:avLst/>
          </a:prstGeom>
          <a:noFill/>
        </p:spPr>
      </p:pic>
      <p:sp>
        <p:nvSpPr>
          <p:cNvPr id="6" name="Títo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La fi del Pla </a:t>
            </a:r>
            <a:r>
              <a:rPr lang="ca-ES" dirty="0" err="1"/>
              <a:t>d’Almatà</a:t>
            </a:r>
            <a:endParaRPr lang="ca-ES" dirty="0"/>
          </a:p>
        </p:txBody>
      </p:sp>
      <p:sp>
        <p:nvSpPr>
          <p:cNvPr id="13" name="Contenidor de text 1"/>
          <p:cNvSpPr txBox="1">
            <a:spLocks/>
          </p:cNvSpPr>
          <p:nvPr/>
        </p:nvSpPr>
        <p:spPr>
          <a:xfrm>
            <a:off x="698976" y="1946751"/>
            <a:ext cx="4694555" cy="395566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54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dirty="0"/>
              <a:t>La repoblació de Balaguer fou molt lenta i mai més es va reocupar el </a:t>
            </a:r>
            <a:r>
              <a:rPr lang="ca-ES" dirty="0">
                <a:solidFill>
                  <a:srgbClr val="C00000"/>
                </a:solidFill>
              </a:rPr>
              <a:t>barri </a:t>
            </a:r>
            <a:r>
              <a:rPr lang="ca-ES" dirty="0" err="1">
                <a:solidFill>
                  <a:srgbClr val="C00000"/>
                </a:solidFill>
              </a:rPr>
              <a:t>d’Almatà</a:t>
            </a:r>
            <a:r>
              <a:rPr lang="ca-ES" dirty="0">
                <a:solidFill>
                  <a:srgbClr val="C00000"/>
                </a:solidFill>
              </a:rPr>
              <a:t> </a:t>
            </a:r>
            <a:r>
              <a:rPr lang="ca-ES" dirty="0"/>
              <a:t>que es va anar convertint, amb el pas dels segles, en </a:t>
            </a:r>
            <a:r>
              <a:rPr lang="ca-ES" dirty="0">
                <a:solidFill>
                  <a:srgbClr val="C00000"/>
                </a:solidFill>
              </a:rPr>
              <a:t>terra de conreu</a:t>
            </a:r>
            <a:r>
              <a:rPr lang="ca-ES" dirty="0"/>
              <a:t>.  </a:t>
            </a:r>
          </a:p>
          <a:p>
            <a:r>
              <a:rPr lang="ca-ES" dirty="0"/>
              <a:t>A mitjans de </a:t>
            </a:r>
            <a:r>
              <a:rPr lang="ca-ES" dirty="0">
                <a:solidFill>
                  <a:srgbClr val="C00000"/>
                </a:solidFill>
              </a:rPr>
              <a:t>segle XX </a:t>
            </a:r>
            <a:r>
              <a:rPr lang="ca-ES" dirty="0"/>
              <a:t>només quedaven visibles </a:t>
            </a:r>
            <a:r>
              <a:rPr lang="ca-ES" dirty="0">
                <a:solidFill>
                  <a:srgbClr val="C00000"/>
                </a:solidFill>
              </a:rPr>
              <a:t>restes</a:t>
            </a:r>
            <a:r>
              <a:rPr lang="ca-ES" dirty="0"/>
              <a:t> de les antigues </a:t>
            </a:r>
            <a:r>
              <a:rPr lang="ca-ES" dirty="0">
                <a:solidFill>
                  <a:srgbClr val="C00000"/>
                </a:solidFill>
              </a:rPr>
              <a:t>muralles</a:t>
            </a:r>
            <a:r>
              <a:rPr lang="ca-ES" dirty="0"/>
              <a:t>.</a:t>
            </a:r>
            <a:endParaRPr lang="es-ES" dirty="0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Oblit del barri </a:t>
            </a:r>
            <a:r>
              <a:rPr lang="ca-ES" dirty="0" err="1"/>
              <a:t>d’Almatà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44297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a-ES" dirty="0"/>
              <a:t>Urbanització </a:t>
            </a:r>
            <a:r>
              <a:rPr lang="ca-ES" dirty="0" err="1"/>
              <a:t>d’Almatà</a:t>
            </a:r>
            <a:endParaRPr lang="ca-ES" dirty="0"/>
          </a:p>
        </p:txBody>
      </p:sp>
      <p:sp>
        <p:nvSpPr>
          <p:cNvPr id="6" name="Contenidor de text 5">
            <a:extLst>
              <a:ext uri="{FF2B5EF4-FFF2-40B4-BE49-F238E27FC236}">
                <a16:creationId xmlns:a16="http://schemas.microsoft.com/office/drawing/2014/main" id="{1F331D63-521E-C90A-8D06-9D929181B8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855" y="2010656"/>
            <a:ext cx="4413639" cy="4098925"/>
          </a:xfrm>
        </p:spPr>
        <p:txBody>
          <a:bodyPr/>
          <a:lstStyle/>
          <a:p>
            <a:r>
              <a:rPr lang="ca-ES" dirty="0"/>
              <a:t>L’any </a:t>
            </a:r>
            <a:r>
              <a:rPr lang="ca-ES" dirty="0">
                <a:solidFill>
                  <a:srgbClr val="C00000"/>
                </a:solidFill>
              </a:rPr>
              <a:t>1970</a:t>
            </a:r>
            <a:r>
              <a:rPr lang="ca-ES" dirty="0"/>
              <a:t> l’Ajuntament de Balaguer projecta la realització d’una zona esportiva a la </a:t>
            </a:r>
            <a:r>
              <a:rPr lang="ca-ES" dirty="0">
                <a:solidFill>
                  <a:srgbClr val="C00000"/>
                </a:solidFill>
              </a:rPr>
              <a:t>meitat oest </a:t>
            </a:r>
            <a:r>
              <a:rPr lang="ca-ES" dirty="0" err="1">
                <a:solidFill>
                  <a:srgbClr val="C00000"/>
                </a:solidFill>
              </a:rPr>
              <a:t>d’Almatà</a:t>
            </a:r>
            <a:r>
              <a:rPr lang="ca-ES" dirty="0">
                <a:solidFill>
                  <a:srgbClr val="C00000"/>
                </a:solidFill>
              </a:rPr>
              <a:t> </a:t>
            </a:r>
            <a:r>
              <a:rPr lang="ca-ES" dirty="0"/>
              <a:t>i compra les parcel·les en mans de pagesos. </a:t>
            </a:r>
          </a:p>
          <a:p>
            <a:r>
              <a:rPr lang="ca-ES" dirty="0"/>
              <a:t>A partir de </a:t>
            </a:r>
            <a:r>
              <a:rPr lang="ca-ES" dirty="0">
                <a:solidFill>
                  <a:srgbClr val="C00000"/>
                </a:solidFill>
              </a:rPr>
              <a:t>1975</a:t>
            </a:r>
            <a:r>
              <a:rPr lang="ca-ES" dirty="0"/>
              <a:t> es comença la </a:t>
            </a:r>
            <a:r>
              <a:rPr lang="ca-ES" dirty="0">
                <a:solidFill>
                  <a:srgbClr val="C00000"/>
                </a:solidFill>
              </a:rPr>
              <a:t>urbanització</a:t>
            </a:r>
            <a:r>
              <a:rPr lang="ca-ES" dirty="0"/>
              <a:t> de l’espai amb la construcció de vials i serveis. </a:t>
            </a:r>
            <a:endParaRPr lang="es-ES" dirty="0"/>
          </a:p>
        </p:txBody>
      </p:sp>
      <p:sp>
        <p:nvSpPr>
          <p:cNvPr id="13" name="Contenidor de text 12">
            <a:extLst>
              <a:ext uri="{FF2B5EF4-FFF2-40B4-BE49-F238E27FC236}">
                <a16:creationId xmlns:a16="http://schemas.microsoft.com/office/drawing/2014/main" id="{95C442DA-5B47-7C40-6D7D-5CBAC0B979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a-ES" dirty="0"/>
              <a:t>El Renaixement del Pla </a:t>
            </a:r>
            <a:r>
              <a:rPr lang="ca-ES" dirty="0" err="1"/>
              <a:t>d’Almatà</a:t>
            </a:r>
            <a:r>
              <a:rPr lang="ca-ES" dirty="0"/>
              <a:t> | Urbanització </a:t>
            </a:r>
            <a:r>
              <a:rPr lang="ca-ES" dirty="0" err="1"/>
              <a:t>d’Almatà</a:t>
            </a:r>
            <a:endParaRPr lang="ca-ES" dirty="0"/>
          </a:p>
        </p:txBody>
      </p:sp>
      <p:pic>
        <p:nvPicPr>
          <p:cNvPr id="9" name="Picture 2" descr="\\192.168.1.102\Volume_1\MUSEU\PLA D'ALMATÀ\RENAIXEMENT\Projecte 19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7306"/>
          <a:stretch/>
        </p:blipFill>
        <p:spPr bwMode="auto">
          <a:xfrm rot="16200000">
            <a:off x="6635768" y="757419"/>
            <a:ext cx="3594335" cy="6100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1992142"/>
      </p:ext>
    </p:extLst>
  </p:cSld>
  <p:clrMapOvr>
    <a:masterClrMapping/>
  </p:clrMapOvr>
</p:sld>
</file>

<file path=ppt/theme/theme1.xml><?xml version="1.0" encoding="utf-8"?>
<a:theme xmlns:a="http://schemas.openxmlformats.org/drawingml/2006/main" name="2 - Textos i imatge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0" rIns="0" bIns="0"/>
      <a:lstStyle>
        <a:defPPr>
          <a:defRPr dirty="0">
            <a:solidFill>
              <a:srgbClr val="99999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38AE5C37-D397-45E1-B7E8-9C2FE87A7B3C}"/>
    </a:ext>
  </a:extLst>
</a:theme>
</file>

<file path=ppt/theme/theme2.xml><?xml version="1.0" encoding="utf-8"?>
<a:theme xmlns:a="http://schemas.openxmlformats.org/drawingml/2006/main" name="3 - Columnes amb icones i xifres destacade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A14D0DBB-6897-4D37-9791-E60024810555}"/>
    </a:ext>
  </a:extLst>
</a:theme>
</file>

<file path=ppt/theme/theme3.xml><?xml version="1.0" encoding="utf-8"?>
<a:theme xmlns:a="http://schemas.openxmlformats.org/drawingml/2006/main" name="4 - Passos i processo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B1B1E2D7-A881-4D4F-AE0E-499DCD6C6FDF}"/>
    </a:ext>
  </a:extLst>
</a:theme>
</file>

<file path=ppt/theme/theme4.xml><?xml version="1.0" encoding="utf-8"?>
<a:theme xmlns:a="http://schemas.openxmlformats.org/drawingml/2006/main" name="5 - Tancament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8B53208B-F081-4871-800B-7F2B73957C39}"/>
    </a:ext>
  </a:extLst>
</a:theme>
</file>

<file path=ppt/theme/theme5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AF519838E0B43A774E264909D46DE" ma:contentTypeVersion="11" ma:contentTypeDescription="Crea un document nou" ma:contentTypeScope="" ma:versionID="a8f66c27c4b0b4a6c08522ff75004b96">
  <xsd:schema xmlns:xsd="http://www.w3.org/2001/XMLSchema" xmlns:xs="http://www.w3.org/2001/XMLSchema" xmlns:p="http://schemas.microsoft.com/office/2006/metadata/properties" xmlns:ns2="2220c44a-d50a-4884-a1db-e5b58023581a" xmlns:ns3="a2c2a344-b767-402c-b9b5-b50b7ddcb4e6" targetNamespace="http://schemas.microsoft.com/office/2006/metadata/properties" ma:root="true" ma:fieldsID="b2edbdea66e22100e8dc11db361f73ec" ns2:_="" ns3:_="">
    <xsd:import namespace="2220c44a-d50a-4884-a1db-e5b58023581a"/>
    <xsd:import namespace="a2c2a344-b767-402c-b9b5-b50b7ddcb4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20c44a-d50a-4884-a1db-e5b5802358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es de la imatge" ma:readOnly="false" ma:fieldId="{5cf76f15-5ced-4ddc-b409-7134ff3c332f}" ma:taxonomyMulti="true" ma:sspId="d19f90c4-00d9-45b7-bc62-04f95cbe7a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c2a344-b767-402c-b9b5-b50b7ddcb4e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c32aeb7-becd-42c5-8239-fec8b0293b41}" ma:internalName="TaxCatchAll" ma:showField="CatchAllData" ma:web="a2c2a344-b767-402c-b9b5-b50b7ddcb4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20c44a-d50a-4884-a1db-e5b58023581a">
      <Terms xmlns="http://schemas.microsoft.com/office/infopath/2007/PartnerControls"/>
    </lcf76f155ced4ddcb4097134ff3c332f>
    <TaxCatchAll xmlns="a2c2a344-b767-402c-b9b5-b50b7ddcb4e6" xsi:nil="true"/>
  </documentManagement>
</p:properties>
</file>

<file path=customXml/itemProps1.xml><?xml version="1.0" encoding="utf-8"?>
<ds:datastoreItem xmlns:ds="http://schemas.openxmlformats.org/officeDocument/2006/customXml" ds:itemID="{638E590D-E97F-41DD-853F-6F90F253BC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F6AF11-9BB4-48AF-8148-0012DCFD3A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20c44a-d50a-4884-a1db-e5b58023581a"/>
    <ds:schemaRef ds:uri="a2c2a344-b767-402c-b9b5-b50b7ddcb4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A0033F-0928-4928-A8E1-DBA9FDF4AD71}">
  <ds:schemaRefs>
    <ds:schemaRef ds:uri="http://schemas.microsoft.com/office/2006/metadata/properties"/>
    <ds:schemaRef ds:uri="http://schemas.microsoft.com/office/infopath/2007/PartnerControls"/>
    <ds:schemaRef ds:uri="2220c44a-d50a-4884-a1db-e5b58023581a"/>
    <ds:schemaRef ds:uri="a2c2a344-b767-402c-b9b5-b50b7ddcb4e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</Template>
  <TotalTime>6092</TotalTime>
  <Words>1547</Words>
  <Application>Microsoft Office PowerPoint</Application>
  <PresentationFormat>Panorámica</PresentationFormat>
  <Paragraphs>224</Paragraphs>
  <Slides>26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2 - Textos i imatges</vt:lpstr>
      <vt:lpstr>3 - Columnes amb icones i xifres destacades</vt:lpstr>
      <vt:lpstr>4 - Passos i processos</vt:lpstr>
      <vt:lpstr>5 - Tancament</vt:lpstr>
      <vt:lpstr>Presentación de PowerPoint</vt:lpstr>
      <vt:lpstr>Conveni Marc de col·laboració entre la Generalitat de Catalunya i la Paeria de Balaguer pel desenvolupament del Programa de Recuperació, Promoció i Difusió del jaciment arqueològic del Pla d’Almatà.  </vt:lpstr>
      <vt:lpstr>Pla d’Almatà i els orígens de la ciutat de Balaguer</vt:lpstr>
      <vt:lpstr>Pla d’Almatà i els orígens de la ciutat de Balaguer</vt:lpstr>
      <vt:lpstr>Pla d’Almatà i els orígens de la ciutat de Balaguer </vt:lpstr>
      <vt:lpstr>Primeres fonts escrites</vt:lpstr>
      <vt:lpstr>Caiguda de Balaguer</vt:lpstr>
      <vt:lpstr>La fi del Pla d’Almatà</vt:lpstr>
      <vt:lpstr>Urbanització d’Almatà</vt:lpstr>
      <vt:lpstr>Urbanització d’Almatà</vt:lpstr>
      <vt:lpstr>Urbanització d’Almatà</vt:lpstr>
      <vt:lpstr>Les campanyes d’excavacions arqueològiques</vt:lpstr>
      <vt:lpstr>2006 - Bé Cultural d’Interès Nacional</vt:lpstr>
      <vt:lpstr>Recerca arqueològica</vt:lpstr>
      <vt:lpstr>Programa de recuperació integral  del jaciment arqueològic  (2025-2028)</vt:lpstr>
      <vt:lpstr>El Pla d’Almatà. Un jaciment excepcional</vt:lpstr>
      <vt:lpstr>Àmbits d’actuació</vt:lpstr>
      <vt:lpstr>Accessibilitat i millora de la protecció del jaciment</vt:lpstr>
      <vt:lpstr>Accessibilitat i millora de la protecció del jaciment</vt:lpstr>
      <vt:lpstr>Estudi i restauració de la muralla</vt:lpstr>
      <vt:lpstr>Estudi i restauració de la muralla</vt:lpstr>
      <vt:lpstr>Adequació per a la visita pública</vt:lpstr>
      <vt:lpstr>Espai d’acollida</vt:lpstr>
      <vt:lpstr>Els ulls de la Història. Una mirada immersiva sobre Medina Balaghí </vt:lpstr>
      <vt:lpstr>Calendari i pressupost</vt:lpstr>
      <vt:lpstr>Presentación de PowerPoint</vt:lpstr>
    </vt:vector>
  </TitlesOfParts>
  <Company>Direcció General de Comunicació del Govern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per a presentacions en PPT</dc:title>
  <dc:subject>Patrons i diapositives de mostra per a l'elaboració de presentacions</dc:subject>
  <dc:creator>Generalitat de Catalunya</dc:creator>
  <cp:keywords>plantilla, ppt, presentacions, comunicació</cp:keywords>
  <cp:lastModifiedBy>Laura Álvarez</cp:lastModifiedBy>
  <cp:revision>88</cp:revision>
  <dcterms:created xsi:type="dcterms:W3CDTF">2024-05-10T08:41:51Z</dcterms:created>
  <dcterms:modified xsi:type="dcterms:W3CDTF">2025-11-05T10:53:00Z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0x0101005E2AF519838E0B43A774E264909D46DE</vt:lpwstr>
  </property>
</Properties>
</file>